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34" r:id="rId2"/>
    <p:sldId id="333" r:id="rId3"/>
    <p:sldId id="358" r:id="rId4"/>
    <p:sldId id="356" r:id="rId5"/>
    <p:sldId id="357" r:id="rId6"/>
    <p:sldId id="340" r:id="rId7"/>
    <p:sldId id="361" r:id="rId8"/>
    <p:sldId id="362" r:id="rId9"/>
    <p:sldId id="363" r:id="rId10"/>
    <p:sldId id="359" r:id="rId11"/>
    <p:sldId id="360" r:id="rId12"/>
    <p:sldId id="365" r:id="rId13"/>
    <p:sldId id="343" r:id="rId14"/>
    <p:sldId id="364" r:id="rId15"/>
    <p:sldId id="366" r:id="rId16"/>
    <p:sldId id="347" r:id="rId17"/>
    <p:sldId id="367" r:id="rId18"/>
  </p:sldIdLst>
  <p:sldSz cx="9144000" cy="6858000" type="screen4x3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878" autoAdjust="0"/>
  </p:normalViewPr>
  <p:slideViewPr>
    <p:cSldViewPr>
      <p:cViewPr>
        <p:scale>
          <a:sx n="59" d="100"/>
          <a:sy n="59" d="100"/>
        </p:scale>
        <p:origin x="-810" y="-5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45A6FE-28FF-4225-A54D-BA512A6E57C1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603C7D02-CB10-4CB6-B9B1-B427C1D69ABE}">
      <dgm:prSet phldrT="[Texto]" custT="1"/>
      <dgm:spPr/>
      <dgm:t>
        <a:bodyPr/>
        <a:lstStyle/>
        <a:p>
          <a:r>
            <a:rPr lang="es-PE" sz="1800" b="1" dirty="0" smtClean="0"/>
            <a:t>Concursos de ensayos</a:t>
          </a:r>
          <a:endParaRPr lang="es-PE" sz="1800" b="1" dirty="0"/>
        </a:p>
      </dgm:t>
    </dgm:pt>
    <dgm:pt modelId="{C7036196-1617-45F4-8411-9D7500A3E6B6}" type="parTrans" cxnId="{EB3E6D22-2AE8-48DD-897B-87D1317B348A}">
      <dgm:prSet/>
      <dgm:spPr/>
      <dgm:t>
        <a:bodyPr/>
        <a:lstStyle/>
        <a:p>
          <a:endParaRPr lang="es-PE"/>
        </a:p>
      </dgm:t>
    </dgm:pt>
    <dgm:pt modelId="{4C8BE5BE-9F70-44C0-887A-96294B22B05F}" type="sibTrans" cxnId="{EB3E6D22-2AE8-48DD-897B-87D1317B348A}">
      <dgm:prSet/>
      <dgm:spPr/>
      <dgm:t>
        <a:bodyPr/>
        <a:lstStyle/>
        <a:p>
          <a:endParaRPr lang="es-PE"/>
        </a:p>
      </dgm:t>
    </dgm:pt>
    <dgm:pt modelId="{57DE4F82-A396-47E9-9630-32C4293C40A7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PE" sz="1800" b="1" dirty="0" smtClean="0">
              <a:solidFill>
                <a:schemeClr val="tx2">
                  <a:lumMod val="75000"/>
                </a:schemeClr>
              </a:solidFill>
            </a:rPr>
            <a:t>Concursos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PE" sz="1800" b="1" dirty="0" smtClean="0">
              <a:solidFill>
                <a:schemeClr val="tx2">
                  <a:lumMod val="75000"/>
                </a:schemeClr>
              </a:solidFill>
            </a:rPr>
            <a:t>de Conocimientos</a:t>
          </a:r>
          <a:endParaRPr lang="es-PE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14E1ACBA-0C7D-4FDA-83DE-1CD6174BF2F4}" type="parTrans" cxnId="{BA7EA5CC-B0EC-4BE3-A754-06FA22E49C2B}">
      <dgm:prSet/>
      <dgm:spPr/>
      <dgm:t>
        <a:bodyPr/>
        <a:lstStyle/>
        <a:p>
          <a:endParaRPr lang="es-PE"/>
        </a:p>
      </dgm:t>
    </dgm:pt>
    <dgm:pt modelId="{E5D5AD34-37BF-4BE4-B31A-6A243B936958}" type="sibTrans" cxnId="{BA7EA5CC-B0EC-4BE3-A754-06FA22E49C2B}">
      <dgm:prSet/>
      <dgm:spPr/>
      <dgm:t>
        <a:bodyPr/>
        <a:lstStyle/>
        <a:p>
          <a:endParaRPr lang="es-PE"/>
        </a:p>
      </dgm:t>
    </dgm:pt>
    <dgm:pt modelId="{1BB6A631-C793-4473-955A-79B41070DD33}">
      <dgm:prSet phldrT="[Texto]" custT="1"/>
      <dgm:spPr/>
      <dgm:t>
        <a:bodyPr/>
        <a:lstStyle/>
        <a:p>
          <a:r>
            <a:rPr lang="es-PE" sz="1700" b="1" dirty="0" smtClean="0"/>
            <a:t>Talleres </a:t>
          </a:r>
          <a:r>
            <a:rPr lang="es-PE" sz="1800" b="1" dirty="0" smtClean="0"/>
            <a:t>interactivos</a:t>
          </a:r>
          <a:endParaRPr lang="es-PE" sz="1800" b="1" dirty="0"/>
        </a:p>
      </dgm:t>
    </dgm:pt>
    <dgm:pt modelId="{0F1B7D1D-72ED-4A97-852E-FB16BA0AEFC0}" type="parTrans" cxnId="{6E20A526-CC5D-4674-A02A-561701C0DDD8}">
      <dgm:prSet/>
      <dgm:spPr/>
      <dgm:t>
        <a:bodyPr/>
        <a:lstStyle/>
        <a:p>
          <a:endParaRPr lang="es-PE"/>
        </a:p>
      </dgm:t>
    </dgm:pt>
    <dgm:pt modelId="{4411060F-469C-442F-BAA4-F0516787442B}" type="sibTrans" cxnId="{6E20A526-CC5D-4674-A02A-561701C0DDD8}">
      <dgm:prSet/>
      <dgm:spPr/>
      <dgm:t>
        <a:bodyPr/>
        <a:lstStyle/>
        <a:p>
          <a:endParaRPr lang="es-PE"/>
        </a:p>
      </dgm:t>
    </dgm:pt>
    <dgm:pt modelId="{468860EB-C3AC-4CB3-B399-684FF9A7AC92}">
      <dgm:prSet phldrT="[Texto]" custT="1"/>
      <dgm:spPr/>
      <dgm:t>
        <a:bodyPr/>
        <a:lstStyle/>
        <a:p>
          <a:r>
            <a:rPr lang="es-PE" sz="1800" b="1" dirty="0" smtClean="0"/>
            <a:t>Inclusión curricular</a:t>
          </a:r>
          <a:endParaRPr lang="es-PE" sz="1800" b="1" dirty="0"/>
        </a:p>
      </dgm:t>
    </dgm:pt>
    <dgm:pt modelId="{9165E09F-5DF0-428A-9764-7F3E946DF5D3}" type="parTrans" cxnId="{3066C76F-EEBC-468C-9F03-DCC698EDD628}">
      <dgm:prSet/>
      <dgm:spPr/>
      <dgm:t>
        <a:bodyPr/>
        <a:lstStyle/>
        <a:p>
          <a:endParaRPr lang="es-PE"/>
        </a:p>
      </dgm:t>
    </dgm:pt>
    <dgm:pt modelId="{243D5A96-D913-48BE-B9BF-10367B6907D2}" type="sibTrans" cxnId="{3066C76F-EEBC-468C-9F03-DCC698EDD628}">
      <dgm:prSet/>
      <dgm:spPr/>
      <dgm:t>
        <a:bodyPr/>
        <a:lstStyle/>
        <a:p>
          <a:endParaRPr lang="es-PE"/>
        </a:p>
      </dgm:t>
    </dgm:pt>
    <dgm:pt modelId="{101CC9ED-EF5B-45B5-8030-CEE53F587621}">
      <dgm:prSet phldrT="[Texto]" custT="1"/>
      <dgm:spPr/>
      <dgm:t>
        <a:bodyPr/>
        <a:lstStyle/>
        <a:p>
          <a:endParaRPr lang="es-PE"/>
        </a:p>
      </dgm:t>
    </dgm:pt>
    <dgm:pt modelId="{ED7CDACC-6760-4136-8818-A1B4CD1ADFC6}" type="parTrans" cxnId="{E6D76D89-606E-4F4E-84AC-34792FC5F84F}">
      <dgm:prSet/>
      <dgm:spPr/>
      <dgm:t>
        <a:bodyPr/>
        <a:lstStyle/>
        <a:p>
          <a:endParaRPr lang="es-PE"/>
        </a:p>
      </dgm:t>
    </dgm:pt>
    <dgm:pt modelId="{786C3643-723D-4897-A388-029A909B7C67}" type="sibTrans" cxnId="{E6D76D89-606E-4F4E-84AC-34792FC5F84F}">
      <dgm:prSet/>
      <dgm:spPr/>
      <dgm:t>
        <a:bodyPr/>
        <a:lstStyle/>
        <a:p>
          <a:endParaRPr lang="es-PE"/>
        </a:p>
      </dgm:t>
    </dgm:pt>
    <dgm:pt modelId="{60B0E563-F191-404A-A449-4CE586CB17FB}">
      <dgm:prSet phldrT="[Texto]" custT="1"/>
      <dgm:spPr/>
      <dgm:t>
        <a:bodyPr/>
        <a:lstStyle/>
        <a:p>
          <a:r>
            <a:rPr lang="es-PE" sz="1800" b="1" dirty="0" smtClean="0"/>
            <a:t>Gestión del Conocimiento</a:t>
          </a:r>
          <a:endParaRPr lang="es-PE" sz="1800" b="1" dirty="0"/>
        </a:p>
      </dgm:t>
    </dgm:pt>
    <dgm:pt modelId="{832ADB80-0185-455E-8CD8-27C327372834}" type="parTrans" cxnId="{5170CC2E-B74F-4E0E-B9C8-6CB98F03503E}">
      <dgm:prSet/>
      <dgm:spPr/>
      <dgm:t>
        <a:bodyPr/>
        <a:lstStyle/>
        <a:p>
          <a:endParaRPr lang="es-PE"/>
        </a:p>
      </dgm:t>
    </dgm:pt>
    <dgm:pt modelId="{6D27C053-210E-4DB6-BB24-B5D7304B268A}" type="sibTrans" cxnId="{5170CC2E-B74F-4E0E-B9C8-6CB98F03503E}">
      <dgm:prSet/>
      <dgm:spPr/>
      <dgm:t>
        <a:bodyPr/>
        <a:lstStyle/>
        <a:p>
          <a:endParaRPr lang="es-PE"/>
        </a:p>
      </dgm:t>
    </dgm:pt>
    <dgm:pt modelId="{BBA54363-B0F9-4B68-82E3-DD8F82F3B6CE}" type="pres">
      <dgm:prSet presAssocID="{2645A6FE-28FF-4225-A54D-BA512A6E57C1}" presName="arrowDiagram" presStyleCnt="0">
        <dgm:presLayoutVars>
          <dgm:chMax val="5"/>
          <dgm:dir/>
          <dgm:resizeHandles val="exact"/>
        </dgm:presLayoutVars>
      </dgm:prSet>
      <dgm:spPr/>
    </dgm:pt>
    <dgm:pt modelId="{097B04DC-48CF-4F96-84B5-84FF590E4D1E}" type="pres">
      <dgm:prSet presAssocID="{2645A6FE-28FF-4225-A54D-BA512A6E57C1}" presName="arrow" presStyleLbl="bgShp" presStyleIdx="0" presStyleCnt="1"/>
      <dgm:spPr>
        <a:solidFill>
          <a:schemeClr val="accent6">
            <a:lumMod val="75000"/>
          </a:schemeClr>
        </a:solidFill>
      </dgm:spPr>
    </dgm:pt>
    <dgm:pt modelId="{1A40A80A-C461-4894-A2B3-AB7AE5AF511F}" type="pres">
      <dgm:prSet presAssocID="{2645A6FE-28FF-4225-A54D-BA512A6E57C1}" presName="arrowDiagram5" presStyleCnt="0"/>
      <dgm:spPr/>
    </dgm:pt>
    <dgm:pt modelId="{0AAD7CD7-6EC4-4629-B79A-1571F1ECE9B9}" type="pres">
      <dgm:prSet presAssocID="{603C7D02-CB10-4CB6-B9B1-B427C1D69ABE}" presName="bullet5a" presStyleLbl="node1" presStyleIdx="0" presStyleCnt="5"/>
      <dgm:spPr/>
    </dgm:pt>
    <dgm:pt modelId="{94E0DC88-C2A9-40E8-B009-1716E96F6603}" type="pres">
      <dgm:prSet presAssocID="{603C7D02-CB10-4CB6-B9B1-B427C1D69ABE}" presName="textBox5a" presStyleLbl="revTx" presStyleIdx="0" presStyleCnt="5" custScaleX="14019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E9D4198A-C885-4699-AEAC-488E0CD06464}" type="pres">
      <dgm:prSet presAssocID="{57DE4F82-A396-47E9-9630-32C4293C40A7}" presName="bullet5b" presStyleLbl="node1" presStyleIdx="1" presStyleCnt="5"/>
      <dgm:spPr/>
    </dgm:pt>
    <dgm:pt modelId="{01F0181D-3ECF-4928-ABB7-B51515C114EF}" type="pres">
      <dgm:prSet presAssocID="{57DE4F82-A396-47E9-9630-32C4293C40A7}" presName="textBox5b" presStyleLbl="revTx" presStyleIdx="1" presStyleCnt="5" custScaleX="15836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FCD0A0AC-9262-41AB-BA99-863FCEB0B04E}" type="pres">
      <dgm:prSet presAssocID="{1BB6A631-C793-4473-955A-79B41070DD33}" presName="bullet5c" presStyleLbl="node1" presStyleIdx="2" presStyleCnt="5"/>
      <dgm:spPr/>
    </dgm:pt>
    <dgm:pt modelId="{53331440-D61F-491E-B86B-DCC452F4FB97}" type="pres">
      <dgm:prSet presAssocID="{1BB6A631-C793-4473-955A-79B41070DD33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72699000-7703-494E-BFC5-D7F4295C4E6D}" type="pres">
      <dgm:prSet presAssocID="{468860EB-C3AC-4CB3-B399-684FF9A7AC92}" presName="bullet5d" presStyleLbl="node1" presStyleIdx="3" presStyleCnt="5"/>
      <dgm:spPr/>
    </dgm:pt>
    <dgm:pt modelId="{6F5692E2-A9D0-420B-9603-19B60D5ABAA0}" type="pres">
      <dgm:prSet presAssocID="{468860EB-C3AC-4CB3-B399-684FF9A7AC92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1485F6B1-8F6A-461C-84C4-FADE7E080308}" type="pres">
      <dgm:prSet presAssocID="{60B0E563-F191-404A-A449-4CE586CB17FB}" presName="bullet5e" presStyleLbl="node1" presStyleIdx="4" presStyleCnt="5"/>
      <dgm:spPr/>
    </dgm:pt>
    <dgm:pt modelId="{32E20DCD-AA3A-46AE-B01B-78DF7CEC91C2}" type="pres">
      <dgm:prSet presAssocID="{60B0E563-F191-404A-A449-4CE586CB17FB}" presName="textBox5e" presStyleLbl="revTx" presStyleIdx="4" presStyleCnt="5" custScaleX="119802" custScaleY="55740" custLinFactNeighborX="10891" custLinFactNeighborY="-15289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4CB097D5-3E66-4567-B7E4-84186FB1F8AF}" type="presOf" srcId="{468860EB-C3AC-4CB3-B399-684FF9A7AC92}" destId="{6F5692E2-A9D0-420B-9603-19B60D5ABAA0}" srcOrd="0" destOrd="0" presId="urn:microsoft.com/office/officeart/2005/8/layout/arrow2"/>
    <dgm:cxn modelId="{BA7EA5CC-B0EC-4BE3-A754-06FA22E49C2B}" srcId="{2645A6FE-28FF-4225-A54D-BA512A6E57C1}" destId="{57DE4F82-A396-47E9-9630-32C4293C40A7}" srcOrd="1" destOrd="0" parTransId="{14E1ACBA-0C7D-4FDA-83DE-1CD6174BF2F4}" sibTransId="{E5D5AD34-37BF-4BE4-B31A-6A243B936958}"/>
    <dgm:cxn modelId="{E6D76D89-606E-4F4E-84AC-34792FC5F84F}" srcId="{2645A6FE-28FF-4225-A54D-BA512A6E57C1}" destId="{101CC9ED-EF5B-45B5-8030-CEE53F587621}" srcOrd="5" destOrd="0" parTransId="{ED7CDACC-6760-4136-8818-A1B4CD1ADFC6}" sibTransId="{786C3643-723D-4897-A388-029A909B7C67}"/>
    <dgm:cxn modelId="{69B31386-E128-47EC-9E67-49A1CE715F43}" type="presOf" srcId="{57DE4F82-A396-47E9-9630-32C4293C40A7}" destId="{01F0181D-3ECF-4928-ABB7-B51515C114EF}" srcOrd="0" destOrd="0" presId="urn:microsoft.com/office/officeart/2005/8/layout/arrow2"/>
    <dgm:cxn modelId="{6283AC9E-B0B2-46C7-8B00-1A6F81BDCB95}" type="presOf" srcId="{1BB6A631-C793-4473-955A-79B41070DD33}" destId="{53331440-D61F-491E-B86B-DCC452F4FB97}" srcOrd="0" destOrd="0" presId="urn:microsoft.com/office/officeart/2005/8/layout/arrow2"/>
    <dgm:cxn modelId="{DA1FF2C6-2F7F-4FE4-89A5-21D470E960F4}" type="presOf" srcId="{60B0E563-F191-404A-A449-4CE586CB17FB}" destId="{32E20DCD-AA3A-46AE-B01B-78DF7CEC91C2}" srcOrd="0" destOrd="0" presId="urn:microsoft.com/office/officeart/2005/8/layout/arrow2"/>
    <dgm:cxn modelId="{6E20A526-CC5D-4674-A02A-561701C0DDD8}" srcId="{2645A6FE-28FF-4225-A54D-BA512A6E57C1}" destId="{1BB6A631-C793-4473-955A-79B41070DD33}" srcOrd="2" destOrd="0" parTransId="{0F1B7D1D-72ED-4A97-852E-FB16BA0AEFC0}" sibTransId="{4411060F-469C-442F-BAA4-F0516787442B}"/>
    <dgm:cxn modelId="{18037A1B-B536-4EAC-9AF9-FE0CB3BB80E0}" type="presOf" srcId="{603C7D02-CB10-4CB6-B9B1-B427C1D69ABE}" destId="{94E0DC88-C2A9-40E8-B009-1716E96F6603}" srcOrd="0" destOrd="0" presId="urn:microsoft.com/office/officeart/2005/8/layout/arrow2"/>
    <dgm:cxn modelId="{EB3E6D22-2AE8-48DD-897B-87D1317B348A}" srcId="{2645A6FE-28FF-4225-A54D-BA512A6E57C1}" destId="{603C7D02-CB10-4CB6-B9B1-B427C1D69ABE}" srcOrd="0" destOrd="0" parTransId="{C7036196-1617-45F4-8411-9D7500A3E6B6}" sibTransId="{4C8BE5BE-9F70-44C0-887A-96294B22B05F}"/>
    <dgm:cxn modelId="{7F4DFE86-13CC-49F9-A4F8-3AE64EAC02D7}" type="presOf" srcId="{2645A6FE-28FF-4225-A54D-BA512A6E57C1}" destId="{BBA54363-B0F9-4B68-82E3-DD8F82F3B6CE}" srcOrd="0" destOrd="0" presId="urn:microsoft.com/office/officeart/2005/8/layout/arrow2"/>
    <dgm:cxn modelId="{3066C76F-EEBC-468C-9F03-DCC698EDD628}" srcId="{2645A6FE-28FF-4225-A54D-BA512A6E57C1}" destId="{468860EB-C3AC-4CB3-B399-684FF9A7AC92}" srcOrd="3" destOrd="0" parTransId="{9165E09F-5DF0-428A-9764-7F3E946DF5D3}" sibTransId="{243D5A96-D913-48BE-B9BF-10367B6907D2}"/>
    <dgm:cxn modelId="{5170CC2E-B74F-4E0E-B9C8-6CB98F03503E}" srcId="{2645A6FE-28FF-4225-A54D-BA512A6E57C1}" destId="{60B0E563-F191-404A-A449-4CE586CB17FB}" srcOrd="4" destOrd="0" parTransId="{832ADB80-0185-455E-8CD8-27C327372834}" sibTransId="{6D27C053-210E-4DB6-BB24-B5D7304B268A}"/>
    <dgm:cxn modelId="{F4C67033-E697-4E7A-AC7F-664A5D0DE27F}" type="presParOf" srcId="{BBA54363-B0F9-4B68-82E3-DD8F82F3B6CE}" destId="{097B04DC-48CF-4F96-84B5-84FF590E4D1E}" srcOrd="0" destOrd="0" presId="urn:microsoft.com/office/officeart/2005/8/layout/arrow2"/>
    <dgm:cxn modelId="{836F6FE7-FB50-43A9-95D6-E1309B0F995C}" type="presParOf" srcId="{BBA54363-B0F9-4B68-82E3-DD8F82F3B6CE}" destId="{1A40A80A-C461-4894-A2B3-AB7AE5AF511F}" srcOrd="1" destOrd="0" presId="urn:microsoft.com/office/officeart/2005/8/layout/arrow2"/>
    <dgm:cxn modelId="{EACBA56E-FF3C-43CE-815B-9E6B026C1B57}" type="presParOf" srcId="{1A40A80A-C461-4894-A2B3-AB7AE5AF511F}" destId="{0AAD7CD7-6EC4-4629-B79A-1571F1ECE9B9}" srcOrd="0" destOrd="0" presId="urn:microsoft.com/office/officeart/2005/8/layout/arrow2"/>
    <dgm:cxn modelId="{D986D6ED-C353-451F-AF1E-10003FDDFC74}" type="presParOf" srcId="{1A40A80A-C461-4894-A2B3-AB7AE5AF511F}" destId="{94E0DC88-C2A9-40E8-B009-1716E96F6603}" srcOrd="1" destOrd="0" presId="urn:microsoft.com/office/officeart/2005/8/layout/arrow2"/>
    <dgm:cxn modelId="{ABC65E4B-D752-4D58-B5BD-31CFBC0C5615}" type="presParOf" srcId="{1A40A80A-C461-4894-A2B3-AB7AE5AF511F}" destId="{E9D4198A-C885-4699-AEAC-488E0CD06464}" srcOrd="2" destOrd="0" presId="urn:microsoft.com/office/officeart/2005/8/layout/arrow2"/>
    <dgm:cxn modelId="{D674B019-CE54-4B6A-B2D9-1EE6B9D9C17A}" type="presParOf" srcId="{1A40A80A-C461-4894-A2B3-AB7AE5AF511F}" destId="{01F0181D-3ECF-4928-ABB7-B51515C114EF}" srcOrd="3" destOrd="0" presId="urn:microsoft.com/office/officeart/2005/8/layout/arrow2"/>
    <dgm:cxn modelId="{F53EFD05-2B53-41EF-ADDD-845BBBC7CE66}" type="presParOf" srcId="{1A40A80A-C461-4894-A2B3-AB7AE5AF511F}" destId="{FCD0A0AC-9262-41AB-BA99-863FCEB0B04E}" srcOrd="4" destOrd="0" presId="urn:microsoft.com/office/officeart/2005/8/layout/arrow2"/>
    <dgm:cxn modelId="{7525C662-A965-4674-9BF8-5DB549C4B4E5}" type="presParOf" srcId="{1A40A80A-C461-4894-A2B3-AB7AE5AF511F}" destId="{53331440-D61F-491E-B86B-DCC452F4FB97}" srcOrd="5" destOrd="0" presId="urn:microsoft.com/office/officeart/2005/8/layout/arrow2"/>
    <dgm:cxn modelId="{9D4C2688-C782-4B72-8ACB-85116DA61396}" type="presParOf" srcId="{1A40A80A-C461-4894-A2B3-AB7AE5AF511F}" destId="{72699000-7703-494E-BFC5-D7F4295C4E6D}" srcOrd="6" destOrd="0" presId="urn:microsoft.com/office/officeart/2005/8/layout/arrow2"/>
    <dgm:cxn modelId="{DF9F2B56-EBF2-48FD-BECB-ACE90CD21C50}" type="presParOf" srcId="{1A40A80A-C461-4894-A2B3-AB7AE5AF511F}" destId="{6F5692E2-A9D0-420B-9603-19B60D5ABAA0}" srcOrd="7" destOrd="0" presId="urn:microsoft.com/office/officeart/2005/8/layout/arrow2"/>
    <dgm:cxn modelId="{6DE03215-799C-4422-B427-7929070A9B4F}" type="presParOf" srcId="{1A40A80A-C461-4894-A2B3-AB7AE5AF511F}" destId="{1485F6B1-8F6A-461C-84C4-FADE7E080308}" srcOrd="8" destOrd="0" presId="urn:microsoft.com/office/officeart/2005/8/layout/arrow2"/>
    <dgm:cxn modelId="{2BA5F59D-0E0D-40D9-8204-F416169B6CFE}" type="presParOf" srcId="{1A40A80A-C461-4894-A2B3-AB7AE5AF511F}" destId="{32E20DCD-AA3A-46AE-B01B-78DF7CEC91C2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7B04DC-48CF-4F96-84B5-84FF590E4D1E}">
      <dsp:nvSpPr>
        <dsp:cNvPr id="0" name=""/>
        <dsp:cNvSpPr/>
      </dsp:nvSpPr>
      <dsp:spPr>
        <a:xfrm>
          <a:off x="-72008" y="11275"/>
          <a:ext cx="7272808" cy="454550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AD7CD7-6EC4-4629-B79A-1571F1ECE9B9}">
      <dsp:nvSpPr>
        <dsp:cNvPr id="0" name=""/>
        <dsp:cNvSpPr/>
      </dsp:nvSpPr>
      <dsp:spPr>
        <a:xfrm>
          <a:off x="644363" y="3391313"/>
          <a:ext cx="167274" cy="167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E0DC88-C2A9-40E8-B009-1716E96F6603}">
      <dsp:nvSpPr>
        <dsp:cNvPr id="0" name=""/>
        <dsp:cNvSpPr/>
      </dsp:nvSpPr>
      <dsp:spPr>
        <a:xfrm>
          <a:off x="536529" y="3474950"/>
          <a:ext cx="1335681" cy="108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635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b="1" kern="1200" dirty="0" smtClean="0"/>
            <a:t>Concursos de ensayos</a:t>
          </a:r>
          <a:endParaRPr lang="es-PE" sz="1800" b="1" kern="1200" dirty="0"/>
        </a:p>
      </dsp:txBody>
      <dsp:txXfrm>
        <a:off x="536529" y="3474950"/>
        <a:ext cx="1335681" cy="1081830"/>
      </dsp:txXfrm>
    </dsp:sp>
    <dsp:sp modelId="{E9D4198A-C885-4699-AEAC-488E0CD06464}">
      <dsp:nvSpPr>
        <dsp:cNvPr id="0" name=""/>
        <dsp:cNvSpPr/>
      </dsp:nvSpPr>
      <dsp:spPr>
        <a:xfrm>
          <a:off x="1549828" y="2521303"/>
          <a:ext cx="261821" cy="2618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F0181D-3ECF-4928-ABB7-B51515C114EF}">
      <dsp:nvSpPr>
        <dsp:cNvPr id="0" name=""/>
        <dsp:cNvSpPr/>
      </dsp:nvSpPr>
      <dsp:spPr>
        <a:xfrm>
          <a:off x="1328404" y="2652213"/>
          <a:ext cx="1911954" cy="1904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734" tIns="0" rIns="0" bIns="0" numCol="1" spcCol="1270" anchor="t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PE" sz="1800" b="1" kern="1200" dirty="0" smtClean="0">
              <a:solidFill>
                <a:schemeClr val="tx2">
                  <a:lumMod val="75000"/>
                </a:schemeClr>
              </a:solidFill>
            </a:rPr>
            <a:t>Concursos 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PE" sz="1800" b="1" kern="1200" dirty="0" smtClean="0">
              <a:solidFill>
                <a:schemeClr val="tx2">
                  <a:lumMod val="75000"/>
                </a:schemeClr>
              </a:solidFill>
            </a:rPr>
            <a:t>de Conocimientos</a:t>
          </a:r>
          <a:endParaRPr lang="es-PE" sz="18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1328404" y="2652213"/>
        <a:ext cx="1911954" cy="1904566"/>
      </dsp:txXfrm>
    </dsp:sp>
    <dsp:sp modelId="{FCD0A0AC-9262-41AB-BA99-863FCEB0B04E}">
      <dsp:nvSpPr>
        <dsp:cNvPr id="0" name=""/>
        <dsp:cNvSpPr/>
      </dsp:nvSpPr>
      <dsp:spPr>
        <a:xfrm>
          <a:off x="2713477" y="1827659"/>
          <a:ext cx="349094" cy="3490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331440-D61F-491E-B86B-DCC452F4FB97}">
      <dsp:nvSpPr>
        <dsp:cNvPr id="0" name=""/>
        <dsp:cNvSpPr/>
      </dsp:nvSpPr>
      <dsp:spPr>
        <a:xfrm>
          <a:off x="2888024" y="2002206"/>
          <a:ext cx="1403651" cy="2554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78" tIns="0" rIns="0" bIns="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700" b="1" kern="1200" dirty="0" smtClean="0"/>
            <a:t>Talleres </a:t>
          </a:r>
          <a:r>
            <a:rPr lang="es-PE" sz="1800" b="1" kern="1200" dirty="0" smtClean="0"/>
            <a:t>interactivos</a:t>
          </a:r>
          <a:endParaRPr lang="es-PE" sz="1800" b="1" kern="1200" dirty="0"/>
        </a:p>
      </dsp:txBody>
      <dsp:txXfrm>
        <a:off x="2888024" y="2002206"/>
        <a:ext cx="1403651" cy="2554573"/>
      </dsp:txXfrm>
    </dsp:sp>
    <dsp:sp modelId="{72699000-7703-494E-BFC5-D7F4295C4E6D}">
      <dsp:nvSpPr>
        <dsp:cNvPr id="0" name=""/>
        <dsp:cNvSpPr/>
      </dsp:nvSpPr>
      <dsp:spPr>
        <a:xfrm>
          <a:off x="4066219" y="1285835"/>
          <a:ext cx="450914" cy="4509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5692E2-A9D0-420B-9603-19B60D5ABAA0}">
      <dsp:nvSpPr>
        <dsp:cNvPr id="0" name=""/>
        <dsp:cNvSpPr/>
      </dsp:nvSpPr>
      <dsp:spPr>
        <a:xfrm>
          <a:off x="4291676" y="1511292"/>
          <a:ext cx="1454561" cy="3045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8930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b="1" kern="1200" dirty="0" smtClean="0"/>
            <a:t>Inclusión curricular</a:t>
          </a:r>
          <a:endParaRPr lang="es-PE" sz="1800" b="1" kern="1200" dirty="0"/>
        </a:p>
      </dsp:txBody>
      <dsp:txXfrm>
        <a:off x="4291676" y="1511292"/>
        <a:ext cx="1454561" cy="3045488"/>
      </dsp:txXfrm>
    </dsp:sp>
    <dsp:sp modelId="{1485F6B1-8F6A-461C-84C4-FADE7E080308}">
      <dsp:nvSpPr>
        <dsp:cNvPr id="0" name=""/>
        <dsp:cNvSpPr/>
      </dsp:nvSpPr>
      <dsp:spPr>
        <a:xfrm>
          <a:off x="5458962" y="924012"/>
          <a:ext cx="574551" cy="5745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E20DCD-AA3A-46AE-B01B-78DF7CEC91C2}">
      <dsp:nvSpPr>
        <dsp:cNvPr id="0" name=""/>
        <dsp:cNvSpPr/>
      </dsp:nvSpPr>
      <dsp:spPr>
        <a:xfrm>
          <a:off x="5602222" y="1440153"/>
          <a:ext cx="1742593" cy="1864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443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b="1" kern="1200" dirty="0" smtClean="0"/>
            <a:t>Gestión del Conocimiento</a:t>
          </a:r>
          <a:endParaRPr lang="es-PE" sz="1800" b="1" kern="1200" dirty="0"/>
        </a:p>
      </dsp:txBody>
      <dsp:txXfrm>
        <a:off x="5602222" y="1440153"/>
        <a:ext cx="1742593" cy="18647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32F42-7FEF-42B2-AA5D-60F289F7A53F}" type="datetimeFigureOut">
              <a:rPr lang="es-MX" smtClean="0"/>
              <a:pPr/>
              <a:t>20/11/2013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9A48E4-E004-454F-81D2-EAC449F4A1C9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2312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PE" dirty="0" smtClean="0"/>
              <a:t>En esta presentación</a:t>
            </a:r>
            <a:r>
              <a:rPr lang="es-PE" baseline="0" dirty="0" smtClean="0"/>
              <a:t> revisaremos:</a:t>
            </a:r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506768-4292-46D1-8B61-837B300856E7}" type="slidenum">
              <a:rPr lang="es-ES" smtClean="0"/>
              <a:pPr>
                <a:defRPr/>
              </a:pPr>
              <a:t>2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EBC1-800C-4A24-B230-5CD48E31B682}" type="datetimeFigureOut">
              <a:rPr lang="es-PE" smtClean="0"/>
              <a:pPr/>
              <a:t>20/11/2013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FBAF3-CB49-427B-B230-94F9F522ACA8}" type="slidenum">
              <a:rPr lang="es-PE" smtClean="0"/>
              <a:pPr/>
              <a:t>‹nº›</a:t>
            </a:fld>
            <a:endParaRPr lang="es-PE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65226"/>
      </p:ext>
    </p:extLst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EBC1-800C-4A24-B230-5CD48E31B682}" type="datetimeFigureOut">
              <a:rPr lang="es-PE" smtClean="0"/>
              <a:pPr/>
              <a:t>20/11/2013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FBAF3-CB49-427B-B230-94F9F522ACA8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29014699"/>
      </p:ext>
    </p:extLst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EBC1-800C-4A24-B230-5CD48E31B682}" type="datetimeFigureOut">
              <a:rPr lang="es-PE" smtClean="0"/>
              <a:pPr/>
              <a:t>20/11/2013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FBAF3-CB49-427B-B230-94F9F522ACA8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02059968"/>
      </p:ext>
    </p:extLst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EBC1-800C-4A24-B230-5CD48E31B682}" type="datetimeFigureOut">
              <a:rPr lang="es-PE" smtClean="0"/>
              <a:pPr/>
              <a:t>20/11/2013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FBAF3-CB49-427B-B230-94F9F522ACA8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0471678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EBC1-800C-4A24-B230-5CD48E31B682}" type="datetimeFigureOut">
              <a:rPr lang="es-PE" smtClean="0"/>
              <a:pPr/>
              <a:t>20/11/2013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FBAF3-CB49-427B-B230-94F9F522ACA8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35441371"/>
      </p:ext>
    </p:extLst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EBC1-800C-4A24-B230-5CD48E31B682}" type="datetimeFigureOut">
              <a:rPr lang="es-PE" smtClean="0"/>
              <a:pPr/>
              <a:t>20/11/2013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FBAF3-CB49-427B-B230-94F9F522ACA8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23958053"/>
      </p:ext>
    </p:extLst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EBC1-800C-4A24-B230-5CD48E31B682}" type="datetimeFigureOut">
              <a:rPr lang="es-PE" smtClean="0"/>
              <a:pPr/>
              <a:t>20/11/2013</a:t>
            </a:fld>
            <a:endParaRPr lang="es-PE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FBAF3-CB49-427B-B230-94F9F522ACA8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92009744"/>
      </p:ext>
    </p:extLst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EBC1-800C-4A24-B230-5CD48E31B682}" type="datetimeFigureOut">
              <a:rPr lang="es-PE" smtClean="0"/>
              <a:pPr/>
              <a:t>20/11/2013</a:t>
            </a:fld>
            <a:endParaRPr lang="es-P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FBAF3-CB49-427B-B230-94F9F522ACA8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16108411"/>
      </p:ext>
    </p:extLst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EBC1-800C-4A24-B230-5CD48E31B682}" type="datetimeFigureOut">
              <a:rPr lang="es-PE" smtClean="0"/>
              <a:pPr/>
              <a:t>20/11/2013</a:t>
            </a:fld>
            <a:endParaRPr lang="es-P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FBAF3-CB49-427B-B230-94F9F522ACA8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96931232"/>
      </p:ext>
    </p:extLst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EBC1-800C-4A24-B230-5CD48E31B682}" type="datetimeFigureOut">
              <a:rPr lang="es-PE" smtClean="0"/>
              <a:pPr/>
              <a:t>20/11/2013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FBAF3-CB49-427B-B230-94F9F522ACA8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15604150"/>
      </p:ext>
    </p:extLst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EBC1-800C-4A24-B230-5CD48E31B682}" type="datetimeFigureOut">
              <a:rPr lang="es-PE" smtClean="0"/>
              <a:pPr/>
              <a:t>20/11/2013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FBAF3-CB49-427B-B230-94F9F522ACA8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94260964"/>
      </p:ext>
    </p:extLst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7EBC1-800C-4A24-B230-5CD48E31B682}" type="datetimeFigureOut">
              <a:rPr lang="es-PE" smtClean="0"/>
              <a:pPr/>
              <a:t>20/11/2013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FBAF3-CB49-427B-B230-94F9F522ACA8}" type="slidenum">
              <a:rPr lang="es-PE" smtClean="0"/>
              <a:pPr/>
              <a:t>‹nº›</a:t>
            </a:fld>
            <a:endParaRPr lang="es-PE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14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ndesta.sunat.gob.pe/index.php/biblioteca" TargetMode="External"/><Relationship Id="rId5" Type="http://schemas.openxmlformats.org/officeDocument/2006/relationships/image" Target="../media/image38.png"/><Relationship Id="rId4" Type="http://schemas.openxmlformats.org/officeDocument/2006/relationships/hyperlink" Target="http://iata.s3.amazonaws.com/biblioteca_cultura_fiscal/index.html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indesta.sunat.gob.pe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11560" y="404664"/>
            <a:ext cx="7772400" cy="1235536"/>
          </a:xfrm>
          <a:ln>
            <a:miter lim="800000"/>
            <a:headEnd/>
            <a:tailEnd/>
          </a:ln>
          <a:effectLst>
            <a:outerShdw dist="35921" dir="2700000" algn="ctr" rotWithShape="0">
              <a:srgbClr val="CFCFCF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s-ES_tradnl" sz="2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Panel III</a:t>
            </a:r>
            <a:r>
              <a:rPr lang="es-ES_tradnl" sz="27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s-ES_tradnl" sz="27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s-PE" sz="2700" b="1" dirty="0">
                <a:solidFill>
                  <a:srgbClr val="002060"/>
                </a:solidFill>
              </a:rPr>
              <a:t>I</a:t>
            </a:r>
            <a:r>
              <a:rPr lang="es-PE" sz="2700" b="1" dirty="0" smtClean="0">
                <a:solidFill>
                  <a:srgbClr val="002060"/>
                </a:solidFill>
              </a:rPr>
              <a:t>niciativas </a:t>
            </a:r>
            <a:r>
              <a:rPr lang="es-PE" sz="2700" b="1" dirty="0">
                <a:solidFill>
                  <a:srgbClr val="002060"/>
                </a:solidFill>
              </a:rPr>
              <a:t>culturales y lúdicas de educación fiscal en el ámbito universitario </a:t>
            </a:r>
            <a:r>
              <a:rPr lang="es-ES_tradnl" b="1" dirty="0" smtClean="0">
                <a:solidFill>
                  <a:srgbClr val="C00000"/>
                </a:solidFill>
                <a:latin typeface="Tahoma" pitchFamily="34" charset="0"/>
              </a:rPr>
              <a:t/>
            </a:r>
            <a:br>
              <a:rPr lang="es-ES_tradnl" b="1" dirty="0" smtClean="0">
                <a:solidFill>
                  <a:srgbClr val="C00000"/>
                </a:solidFill>
                <a:latin typeface="Tahoma" pitchFamily="34" charset="0"/>
              </a:rPr>
            </a:br>
            <a:r>
              <a:rPr lang="es-ES_tradnl" sz="2200" b="1" dirty="0" smtClean="0">
                <a:solidFill>
                  <a:srgbClr val="C00000"/>
                </a:solidFill>
                <a:latin typeface="Tahoma" pitchFamily="34" charset="0"/>
              </a:rPr>
              <a:t/>
            </a:r>
            <a:br>
              <a:rPr lang="es-ES_tradnl" sz="2200" b="1" dirty="0" smtClean="0">
                <a:solidFill>
                  <a:srgbClr val="C00000"/>
                </a:solidFill>
                <a:latin typeface="Tahoma" pitchFamily="34" charset="0"/>
              </a:rPr>
            </a:br>
            <a:r>
              <a:rPr lang="es-PE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Experiencia </a:t>
            </a:r>
            <a:br>
              <a:rPr lang="es-PE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SUNAT  Perú</a:t>
            </a:r>
            <a:r>
              <a:rPr lang="es-PE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PE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dirty="0"/>
              <a:t/>
            </a:r>
            <a:br>
              <a:rPr lang="es-PE" dirty="0"/>
            </a:br>
            <a:endParaRPr lang="es-ES" sz="3600" b="1" i="1" dirty="0" smtClean="0">
              <a:solidFill>
                <a:srgbClr val="C00000"/>
              </a:solidFill>
              <a:latin typeface="Tahoma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23528" y="3572909"/>
            <a:ext cx="4000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Luis Felipe Polo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74848" y="23324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PE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TALLER INTERACTIVO</a:t>
            </a:r>
            <a:r>
              <a:rPr lang="es-PE" sz="2800" b="1" dirty="0" smtClean="0">
                <a:solidFill>
                  <a:srgbClr val="C00000"/>
                </a:solidFill>
              </a:rPr>
              <a:t/>
            </a:r>
            <a:br>
              <a:rPr lang="es-PE" sz="2800" b="1" dirty="0" smtClean="0">
                <a:solidFill>
                  <a:srgbClr val="C00000"/>
                </a:solidFill>
              </a:rPr>
            </a:br>
            <a:r>
              <a:rPr lang="es-PE" sz="2800" b="1" dirty="0" smtClean="0">
                <a:solidFill>
                  <a:srgbClr val="C00000"/>
                </a:solidFill>
              </a:rPr>
              <a:t>6 momentos de </a:t>
            </a:r>
            <a:r>
              <a:rPr lang="es-ES" sz="2800" b="1" dirty="0" smtClean="0">
                <a:solidFill>
                  <a:srgbClr val="C00000"/>
                </a:solidFill>
              </a:rPr>
              <a:t>técnicas participativas </a:t>
            </a:r>
            <a:r>
              <a:rPr lang="es-ES" sz="2800" b="1" dirty="0">
                <a:solidFill>
                  <a:srgbClr val="C00000"/>
                </a:solidFill>
              </a:rPr>
              <a:t>y </a:t>
            </a:r>
            <a:r>
              <a:rPr lang="es-ES" sz="2800" b="1" dirty="0" smtClean="0">
                <a:solidFill>
                  <a:srgbClr val="C00000"/>
                </a:solidFill>
              </a:rPr>
              <a:t>contenidos</a:t>
            </a:r>
            <a:r>
              <a:rPr lang="es-PE" sz="2800" b="1" dirty="0">
                <a:solidFill>
                  <a:srgbClr val="C00000"/>
                </a:solidFill>
              </a:rPr>
              <a:t/>
            </a:r>
            <a:br>
              <a:rPr lang="es-PE" sz="2800" b="1" dirty="0">
                <a:solidFill>
                  <a:srgbClr val="C00000"/>
                </a:solidFill>
              </a:rPr>
            </a:br>
            <a:endParaRPr lang="es-PE" sz="2800" b="1" dirty="0">
              <a:solidFill>
                <a:srgbClr val="C00000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971600" y="1326627"/>
            <a:ext cx="7848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1.- </a:t>
            </a:r>
            <a:r>
              <a:rPr lang="es-ES" b="1" dirty="0" smtClean="0">
                <a:solidFill>
                  <a:srgbClr val="002060"/>
                </a:solidFill>
              </a:rPr>
              <a:t>Prueba </a:t>
            </a:r>
            <a:r>
              <a:rPr lang="es-ES" b="1" dirty="0">
                <a:solidFill>
                  <a:srgbClr val="002060"/>
                </a:solidFill>
              </a:rPr>
              <a:t>de saberes </a:t>
            </a:r>
            <a:r>
              <a:rPr lang="es-ES" b="1" dirty="0" smtClean="0">
                <a:solidFill>
                  <a:srgbClr val="002060"/>
                </a:solidFill>
              </a:rPr>
              <a:t>previos  y dinámica de integración</a:t>
            </a:r>
            <a:endParaRPr lang="es-PE" b="1" dirty="0">
              <a:solidFill>
                <a:srgbClr val="002060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971600" y="1847146"/>
            <a:ext cx="842493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0238" indent="-630238"/>
            <a:r>
              <a:rPr lang="es-E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2.- </a:t>
            </a:r>
            <a:r>
              <a:rPr lang="es-ES" b="1" dirty="0" smtClean="0">
                <a:solidFill>
                  <a:srgbClr val="002060"/>
                </a:solidFill>
              </a:rPr>
              <a:t>Técnica</a:t>
            </a:r>
            <a:r>
              <a:rPr lang="es-ES" b="1" dirty="0">
                <a:solidFill>
                  <a:srgbClr val="002060"/>
                </a:solidFill>
              </a:rPr>
              <a:t>: “En los zapatos del otro</a:t>
            </a:r>
            <a:r>
              <a:rPr lang="es-ES" b="1" dirty="0" smtClean="0">
                <a:solidFill>
                  <a:srgbClr val="002060"/>
                </a:solidFill>
              </a:rPr>
              <a:t>”  diagnóstico </a:t>
            </a:r>
            <a:r>
              <a:rPr lang="es-ES" b="1" dirty="0">
                <a:solidFill>
                  <a:srgbClr val="002060"/>
                </a:solidFill>
              </a:rPr>
              <a:t>de actitudes y percepciones </a:t>
            </a:r>
            <a:r>
              <a:rPr lang="es-ES" b="1" dirty="0" smtClean="0">
                <a:solidFill>
                  <a:srgbClr val="002060"/>
                </a:solidFill>
              </a:rPr>
              <a:t>    frente </a:t>
            </a:r>
            <a:r>
              <a:rPr lang="es-ES" b="1" dirty="0">
                <a:solidFill>
                  <a:srgbClr val="002060"/>
                </a:solidFill>
              </a:rPr>
              <a:t>a la ciudadanía y el bien </a:t>
            </a:r>
            <a:r>
              <a:rPr lang="es-ES" b="1" dirty="0" smtClean="0">
                <a:solidFill>
                  <a:srgbClr val="002060"/>
                </a:solidFill>
              </a:rPr>
              <a:t>común.</a:t>
            </a:r>
            <a:endParaRPr lang="es-PE" b="1" dirty="0">
              <a:solidFill>
                <a:srgbClr val="002060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935596" y="2636912"/>
            <a:ext cx="788487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indent="-536575"/>
            <a:r>
              <a:rPr lang="es-E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3.- </a:t>
            </a:r>
            <a:r>
              <a:rPr lang="es-ES" b="1" dirty="0" smtClean="0">
                <a:solidFill>
                  <a:srgbClr val="002060"/>
                </a:solidFill>
              </a:rPr>
              <a:t>Juego </a:t>
            </a:r>
            <a:r>
              <a:rPr lang="es-ES" b="1" dirty="0">
                <a:solidFill>
                  <a:srgbClr val="002060"/>
                </a:solidFill>
              </a:rPr>
              <a:t>“A quién le toca”, reconocer </a:t>
            </a:r>
            <a:r>
              <a:rPr lang="es-ES" b="1" dirty="0" smtClean="0">
                <a:solidFill>
                  <a:srgbClr val="002060"/>
                </a:solidFill>
              </a:rPr>
              <a:t>  la </a:t>
            </a:r>
            <a:r>
              <a:rPr lang="es-ES" b="1" dirty="0">
                <a:solidFill>
                  <a:srgbClr val="002060"/>
                </a:solidFill>
              </a:rPr>
              <a:t>importancia del bien común en la perspectiva de la equidad.</a:t>
            </a:r>
            <a:endParaRPr lang="es-PE" b="1" dirty="0">
              <a:solidFill>
                <a:srgbClr val="002060"/>
              </a:solidFill>
            </a:endParaRPr>
          </a:p>
          <a:p>
            <a:endParaRPr lang="es-PE" b="1" dirty="0">
              <a:solidFill>
                <a:srgbClr val="002060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971600" y="4653136"/>
            <a:ext cx="7632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/>
            <a:r>
              <a:rPr lang="es-E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6.- </a:t>
            </a:r>
            <a:r>
              <a:rPr lang="es-ES" b="1" dirty="0" smtClean="0">
                <a:solidFill>
                  <a:srgbClr val="002060"/>
                </a:solidFill>
              </a:rPr>
              <a:t>Plenario </a:t>
            </a:r>
            <a:r>
              <a:rPr lang="es-ES" b="1" dirty="0">
                <a:solidFill>
                  <a:srgbClr val="002060"/>
                </a:solidFill>
              </a:rPr>
              <a:t>y </a:t>
            </a:r>
            <a:r>
              <a:rPr lang="es-ES" b="1" dirty="0" smtClean="0">
                <a:solidFill>
                  <a:srgbClr val="002060"/>
                </a:solidFill>
              </a:rPr>
              <a:t>discusión por grupos  </a:t>
            </a:r>
            <a:r>
              <a:rPr lang="es-ES" b="1" dirty="0">
                <a:solidFill>
                  <a:srgbClr val="002060"/>
                </a:solidFill>
              </a:rPr>
              <a:t>con </a:t>
            </a:r>
            <a:r>
              <a:rPr lang="es-PE" b="1" dirty="0" smtClean="0">
                <a:solidFill>
                  <a:srgbClr val="002060"/>
                </a:solidFill>
              </a:rPr>
              <a:t>resultados de carteles y slogans</a:t>
            </a:r>
            <a:endParaRPr lang="es-PE" b="1" dirty="0">
              <a:solidFill>
                <a:srgbClr val="002060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971600" y="3429000"/>
            <a:ext cx="44997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4.- </a:t>
            </a:r>
            <a:r>
              <a:rPr lang="es-ES" b="1" dirty="0" smtClean="0">
                <a:solidFill>
                  <a:srgbClr val="002060"/>
                </a:solidFill>
              </a:rPr>
              <a:t>Exposición</a:t>
            </a:r>
            <a:r>
              <a:rPr lang="es-ES" b="1" dirty="0">
                <a:solidFill>
                  <a:srgbClr val="002060"/>
                </a:solidFill>
              </a:rPr>
              <a:t>: </a:t>
            </a:r>
            <a:r>
              <a:rPr lang="es-ES" b="1" dirty="0" smtClean="0">
                <a:solidFill>
                  <a:srgbClr val="002060"/>
                </a:solidFill>
              </a:rPr>
              <a:t>«Bien </a:t>
            </a:r>
            <a:r>
              <a:rPr lang="es-ES" b="1" dirty="0">
                <a:solidFill>
                  <a:srgbClr val="002060"/>
                </a:solidFill>
              </a:rPr>
              <a:t>común y </a:t>
            </a:r>
            <a:r>
              <a:rPr lang="es-ES" b="1" dirty="0" smtClean="0">
                <a:solidFill>
                  <a:srgbClr val="002060"/>
                </a:solidFill>
              </a:rPr>
              <a:t>tributación»</a:t>
            </a:r>
            <a:endParaRPr lang="es-PE" b="1" dirty="0">
              <a:solidFill>
                <a:srgbClr val="002060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985514" y="4005064"/>
            <a:ext cx="46679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5.- </a:t>
            </a:r>
            <a:r>
              <a:rPr lang="es-ES" b="1" dirty="0" smtClean="0">
                <a:solidFill>
                  <a:srgbClr val="002060"/>
                </a:solidFill>
              </a:rPr>
              <a:t>Exposición «Vigilancia </a:t>
            </a:r>
            <a:r>
              <a:rPr lang="es-ES" b="1" dirty="0">
                <a:solidFill>
                  <a:srgbClr val="002060"/>
                </a:solidFill>
              </a:rPr>
              <a:t>del gasto </a:t>
            </a:r>
            <a:r>
              <a:rPr lang="es-ES" b="1" dirty="0" smtClean="0">
                <a:solidFill>
                  <a:srgbClr val="002060"/>
                </a:solidFill>
              </a:rPr>
              <a:t>público» </a:t>
            </a:r>
            <a:endParaRPr lang="es-P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29871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s-PE" sz="2800" b="1" dirty="0" smtClean="0">
                <a:solidFill>
                  <a:srgbClr val="C00000"/>
                </a:solidFill>
              </a:rPr>
              <a:t>Taller interactivo en imágenes</a:t>
            </a:r>
            <a:endParaRPr lang="es-PE" sz="2800" b="1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" r="21616"/>
          <a:stretch/>
        </p:blipFill>
        <p:spPr bwMode="auto">
          <a:xfrm>
            <a:off x="1742532" y="849679"/>
            <a:ext cx="5184576" cy="4957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65"/>
          <a:stretch/>
        </p:blipFill>
        <p:spPr bwMode="auto">
          <a:xfrm>
            <a:off x="1077409" y="784482"/>
            <a:ext cx="6980565" cy="607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65"/>
          <a:stretch/>
        </p:blipFill>
        <p:spPr bwMode="auto">
          <a:xfrm>
            <a:off x="1440006" y="745208"/>
            <a:ext cx="6461961" cy="4977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5" t="2086" r="8042" b="9314"/>
          <a:stretch/>
        </p:blipFill>
        <p:spPr bwMode="auto">
          <a:xfrm>
            <a:off x="848780" y="845196"/>
            <a:ext cx="7632848" cy="589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1" b="13573"/>
          <a:stretch/>
        </p:blipFill>
        <p:spPr bwMode="auto">
          <a:xfrm>
            <a:off x="1625301" y="845196"/>
            <a:ext cx="6091372" cy="620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t="15331" r="18223" b="12430"/>
          <a:stretch/>
        </p:blipFill>
        <p:spPr bwMode="auto">
          <a:xfrm>
            <a:off x="517307" y="845196"/>
            <a:ext cx="8295794" cy="515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92" y="1195371"/>
            <a:ext cx="783135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1" r="4469"/>
          <a:stretch/>
        </p:blipFill>
        <p:spPr bwMode="auto">
          <a:xfrm>
            <a:off x="1801328" y="745208"/>
            <a:ext cx="5739318" cy="566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7" r="17507"/>
          <a:stretch/>
        </p:blipFill>
        <p:spPr bwMode="auto">
          <a:xfrm>
            <a:off x="2024492" y="1088026"/>
            <a:ext cx="4620656" cy="466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57" y="946251"/>
            <a:ext cx="6830055" cy="4584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197" y="1226354"/>
            <a:ext cx="6858989" cy="460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07" y="970986"/>
            <a:ext cx="8100771" cy="543781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6" t="12464" r="11435" b="22840"/>
          <a:stretch/>
        </p:blipFill>
        <p:spPr bwMode="auto">
          <a:xfrm>
            <a:off x="518396" y="977359"/>
            <a:ext cx="8305182" cy="488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30259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PE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SUNAT </a:t>
            </a:r>
            <a:br>
              <a:rPr lang="es-PE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 Estratégico 3</a:t>
            </a:r>
            <a:endParaRPr lang="es-PE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916832"/>
            <a:ext cx="8229600" cy="1224136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s-PE" b="1" dirty="0" smtClean="0">
                <a:solidFill>
                  <a:schemeClr val="tx2"/>
                </a:solidFill>
              </a:rPr>
              <a:t>«Liderar el desarrollo </a:t>
            </a:r>
            <a:r>
              <a:rPr lang="es-PE" b="1" dirty="0">
                <a:solidFill>
                  <a:schemeClr val="tx2"/>
                </a:solidFill>
              </a:rPr>
              <a:t>de </a:t>
            </a:r>
            <a:r>
              <a:rPr lang="es-PE" b="1" dirty="0" smtClean="0">
                <a:solidFill>
                  <a:schemeClr val="tx2"/>
                </a:solidFill>
              </a:rPr>
              <a:t>la cultura </a:t>
            </a:r>
            <a:r>
              <a:rPr lang="es-PE" b="1" dirty="0">
                <a:solidFill>
                  <a:schemeClr val="tx2"/>
                </a:solidFill>
              </a:rPr>
              <a:t>fiscal y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PE" b="1" dirty="0">
                <a:solidFill>
                  <a:schemeClr val="tx2"/>
                </a:solidFill>
              </a:rPr>
              <a:t>aduanera </a:t>
            </a:r>
            <a:r>
              <a:rPr lang="es-PE" b="1" dirty="0" smtClean="0">
                <a:solidFill>
                  <a:schemeClr val="tx2"/>
                </a:solidFill>
              </a:rPr>
              <a:t>y fortalecer la imagen institucional»</a:t>
            </a:r>
            <a:endParaRPr lang="es-PE" b="1" dirty="0">
              <a:solidFill>
                <a:schemeClr val="tx2"/>
              </a:solidFill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976608" y="3356992"/>
            <a:ext cx="7358971" cy="61206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PE" dirty="0" smtClean="0">
                <a:solidFill>
                  <a:schemeClr val="tx2"/>
                </a:solidFill>
              </a:rPr>
              <a:t>Gerencia de Cultura Aduanera y Tributaria</a:t>
            </a:r>
            <a:endParaRPr lang="es-PE" dirty="0">
              <a:solidFill>
                <a:schemeClr val="tx2"/>
              </a:solidFill>
            </a:endParaRP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931022" y="4365104"/>
            <a:ext cx="7601418" cy="15121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PE" sz="2800" b="1" dirty="0" smtClean="0">
                <a:solidFill>
                  <a:schemeClr val="tx2"/>
                </a:solidFill>
              </a:rPr>
              <a:t>Instituto de Desarrollo Tributario y Aduanero</a:t>
            </a:r>
          </a:p>
          <a:p>
            <a:pPr marL="0" indent="0" algn="ctr">
              <a:buFont typeface="Arial" pitchFamily="34" charset="0"/>
              <a:buNone/>
            </a:pPr>
            <a:endParaRPr lang="es-PE" sz="1400" b="1" dirty="0" smtClean="0">
              <a:solidFill>
                <a:schemeClr val="tx2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es-PE" sz="2800" b="1" dirty="0" smtClean="0">
                <a:solidFill>
                  <a:schemeClr val="tx2"/>
                </a:solidFill>
              </a:rPr>
              <a:t>Gestión del Conocimiento</a:t>
            </a:r>
            <a:endParaRPr lang="es-PE" sz="2800" b="1" dirty="0">
              <a:solidFill>
                <a:schemeClr val="tx2"/>
              </a:solidFill>
            </a:endParaRPr>
          </a:p>
        </p:txBody>
      </p:sp>
      <p:sp>
        <p:nvSpPr>
          <p:cNvPr id="6" name="5 Flecha abajo"/>
          <p:cNvSpPr/>
          <p:nvPr/>
        </p:nvSpPr>
        <p:spPr>
          <a:xfrm>
            <a:off x="4512077" y="4893241"/>
            <a:ext cx="288032" cy="360040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260246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8803" y="116632"/>
            <a:ext cx="8229600" cy="1143000"/>
          </a:xfrm>
        </p:spPr>
        <p:txBody>
          <a:bodyPr/>
          <a:lstStyle/>
          <a:p>
            <a:r>
              <a:rPr lang="es-PE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INDESTA - Investigación</a:t>
            </a:r>
            <a:endParaRPr lang="es-PE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971600" y="1196752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 smtClean="0">
                <a:solidFill>
                  <a:schemeClr val="tx2"/>
                </a:solidFill>
              </a:rPr>
              <a:t>La Sub Dirección de Investigación y Publicaciones del INDESTA está trabajando con los jóvenes:</a:t>
            </a:r>
            <a:endParaRPr lang="es-PE" sz="2400" b="1" dirty="0">
              <a:solidFill>
                <a:schemeClr val="tx2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16315" y="2276872"/>
            <a:ext cx="5982978" cy="3046988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PE" sz="2800" b="1" dirty="0" smtClean="0">
                <a:solidFill>
                  <a:schemeClr val="accent2">
                    <a:lumMod val="50000"/>
                  </a:schemeClr>
                </a:solidFill>
              </a:rPr>
              <a:t>Investigaciones Individuales </a:t>
            </a:r>
            <a:r>
              <a:rPr lang="es-PE" sz="2800" b="1" dirty="0" smtClean="0">
                <a:solidFill>
                  <a:srgbClr val="C00000"/>
                </a:solidFill>
              </a:rPr>
              <a:t> </a:t>
            </a:r>
            <a:endParaRPr lang="es-PE" sz="2800" b="1" dirty="0">
              <a:solidFill>
                <a:srgbClr val="C00000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PE" b="1" dirty="0" smtClean="0">
                <a:solidFill>
                  <a:schemeClr val="accent1">
                    <a:lumMod val="75000"/>
                  </a:schemeClr>
                </a:solidFill>
              </a:rPr>
              <a:t>Completar </a:t>
            </a:r>
            <a:r>
              <a:rPr lang="es-PE" b="1" dirty="0">
                <a:solidFill>
                  <a:schemeClr val="accent1">
                    <a:lumMod val="75000"/>
                  </a:schemeClr>
                </a:solidFill>
              </a:rPr>
              <a:t>las citas con la bibliografía, forma y ortografía</a:t>
            </a:r>
            <a:r>
              <a:rPr lang="es-PE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s-PE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PE" b="1" dirty="0" smtClean="0">
                <a:solidFill>
                  <a:schemeClr val="accent1">
                    <a:lumMod val="75000"/>
                  </a:schemeClr>
                </a:solidFill>
              </a:rPr>
              <a:t>Ubicar </a:t>
            </a:r>
            <a:r>
              <a:rPr lang="es-PE" b="1" dirty="0">
                <a:solidFill>
                  <a:schemeClr val="accent1">
                    <a:lumMod val="75000"/>
                  </a:schemeClr>
                </a:solidFill>
              </a:rPr>
              <a:t>un problema legal que tiene más de dos posiciones encontradas.</a:t>
            </a:r>
          </a:p>
          <a:p>
            <a:pPr algn="just"/>
            <a:endParaRPr lang="es-PE" b="1" dirty="0" smtClean="0">
              <a:solidFill>
                <a:srgbClr val="FF0000"/>
              </a:solidFill>
            </a:endParaRPr>
          </a:p>
          <a:p>
            <a:r>
              <a:rPr lang="es-PE" sz="2800" b="1" dirty="0" smtClean="0">
                <a:solidFill>
                  <a:schemeClr val="accent2">
                    <a:lumMod val="50000"/>
                  </a:schemeClr>
                </a:solidFill>
              </a:rPr>
              <a:t>Investigaciones grupales para la Revista Lecciones Tributarias</a:t>
            </a:r>
            <a:endParaRPr lang="es-PE" sz="28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PE" b="1" dirty="0" smtClean="0">
                <a:solidFill>
                  <a:schemeClr val="accent1">
                    <a:lumMod val="75000"/>
                  </a:schemeClr>
                </a:solidFill>
              </a:rPr>
              <a:t>Recabar </a:t>
            </a:r>
            <a:r>
              <a:rPr lang="es-PE" b="1" dirty="0">
                <a:solidFill>
                  <a:schemeClr val="accent1">
                    <a:lumMod val="75000"/>
                  </a:schemeClr>
                </a:solidFill>
              </a:rPr>
              <a:t>fuentes y hacer un articulo de 2 paginas comentando el sector. (Tributación Sectorial).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9" t="38560" r="59767" b="17030"/>
          <a:stretch/>
        </p:blipFill>
        <p:spPr bwMode="auto">
          <a:xfrm>
            <a:off x="6175193" y="2234598"/>
            <a:ext cx="2959007" cy="3807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638038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39552" y="332656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200" b="1" dirty="0" smtClean="0">
                <a:solidFill>
                  <a:srgbClr val="C00000"/>
                </a:solidFill>
              </a:rPr>
              <a:t>INDESTA: Foros universitarios y distribución de publicaciones gratuitas</a:t>
            </a:r>
            <a:endParaRPr lang="es-PE" sz="3200" b="1" dirty="0">
              <a:solidFill>
                <a:srgbClr val="C0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" y="1510610"/>
            <a:ext cx="6192688" cy="3436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8" t="20180" r="15914" b="43723"/>
          <a:stretch/>
        </p:blipFill>
        <p:spPr bwMode="auto">
          <a:xfrm>
            <a:off x="6352672" y="1700808"/>
            <a:ext cx="2791327" cy="3056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63457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56102" y="894730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200" b="1" dirty="0" smtClean="0">
                <a:solidFill>
                  <a:srgbClr val="C00000"/>
                </a:solidFill>
              </a:rPr>
              <a:t>INDESTA: En Redes Sociales</a:t>
            </a:r>
          </a:p>
          <a:p>
            <a:r>
              <a:rPr lang="es-PE" sz="2800" b="1" dirty="0" smtClean="0">
                <a:solidFill>
                  <a:schemeClr val="accent1">
                    <a:lumMod val="75000"/>
                  </a:schemeClr>
                </a:solidFill>
              </a:rPr>
              <a:t>Para facilitar a los jóvenes la información sobre cursos, seminarios, foros, publicaciones digitales </a:t>
            </a:r>
            <a:endParaRPr lang="es-PE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8" t="15345" r="25614" b="17100"/>
          <a:stretch/>
        </p:blipFill>
        <p:spPr bwMode="auto">
          <a:xfrm>
            <a:off x="251520" y="2708920"/>
            <a:ext cx="5293925" cy="3769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6" descr="data:image/jpeg;base64,/9j/4AAQSkZJRgABAQAAAQABAAD/2wCEAAkGBxQHEhMTBxMVFRIVFxQYGBYYFxUUFxwZFRYXGxgYGRcaHyghHBolHRQUIjEjJSksMi8uGR8zODMsOCgtLysBCgoKDg0OGxAQGzQmICYsNDc3LzA0LC80Lyw0LCwsLDQ3NywsLTAsLC8sLCwsLzQvLC80MCwsLCwsNCw0LDIsLP/AABEIAMoA+QMBEQACEQEDEQH/xAAbAAEAAwEBAQEAAAAAAAAAAAAABQYHBAMBAv/EAEUQAAIBAgIGBgQMBAQHAAAAAAABAgMEBREGITFBUWESInGBkaETMrHBBxQVMzRCUmJygpKiI8LR8CSy4eIXQ1Rzg5PS/8QAGwEBAAMBAQEBAAAAAAAAAAAAAAQFBgMCAQf/xAA7EQEAAgECAgYKAQEGBwEAAAAAAQIDBBEFIRIxQVGx8BMiMmFxgZGh0eHBQgYzNENi8RQVIyRSY4IW/9oADAMBAAIRAxEAPwDcQAAAAAAAAAAAAAAAAAAAAQ+M6SUMJzVWXSqfYjrffuj3kvBo8ubnEbR3ygaviWDTcrTvPdHnkpuIab3FxqtFGlHkunLxlq8kWuLhmKvtc/sz+fjme/sRFY+s/f8ACEr4pWuPn61R9s5ZeGeRMrgxV6qx9FdfV57+1efrLkcm9bbzOu0I/Snffd00cRrUPmKtSPZOS95zthx266x9HamqzU9m8x85TVhppc2vz7jVjwksn3Sj78yJk4bht7PJY4ON6int+tHv/S34NpXQxTKMn6Oo/qy2N/dlsfk+RVZ9Blxc+uPcvtJxXBqPV9m3dP8AEp4hLMAAAODFMYo4Us7yaT3RWuT7I+/YdsOnyZZ2pCNqNXh08b5J+Xa98PuXeU4VJRcemukovW8n6ufPLJ5bjxkp0LzXffZ0w5PSUi+22/mHQeHUA8L66jZU51K3qwi2+7d2vYe8dJvaKx2ueXLXFSb26ohWNEtKnfydLEWlNtuD2J5vPodq3cVz22Ot0Po46ePq7fypuGcV9NaceXr7Px8uzzvbirXoAAAAAAAAAAAAAA3ltAoelGmDm3Swd5R2Sqra+UOC+94cXdaPh8R6+X6fn8MzxHjEzM48E/8A1+Pz9O9Sm89pbs7M785D6+AAAAAAWvRnS6Vi1TxNudLYpbZR/wDqPLat3ArNXw+uT1sfKfFe8P4xbFtTNzr39sfmPPuX6rfUqUVOrUgoNJqTlFJp7GnvKOMV5noxE7tPbPjrXpTaIjv3Ql/ppbWuqi5VZcIrV+p5LLszJmPhua/Xy+KuzcZ02PlE9Kfd+1XxPTWvd6rXKlH7vWl+p+5IssPDcVOducqXUcbz5OVPVj6z9f04NHsNljlwlVblHPpVJNtvorbm+L2d/I7arNGDFvHyRtDpravPEW5x1zPu/fU1lLLYZhuX0ABUfhGvfQ0YUo7aks3+GGT9rj4FpwvHvkm/d/Kj47m6OGMcf1T9o/ezPU+jrjqaL1k4mYneGi6I6UK/So37yrL1Zbp/7vaUOt0Po/Xp7Ph+mu4ZxSM8Rjye14/taysXQAAAAAAAAAAAAFG070gyztrN/wDckuf1M/b4cS54dpP82/y/P4ZvjPENv+3xz8fx+fp3qOXLNAAAAAAAAAAAA9LahK6lGFvFylJ5JLezze8UrNrdT3jx2yWilI3mWr6NYKsFpdHU6ksnOXF8FyW7ve8zOr1M5779nY3Gg0VdLi6PbPXPnshLEVOAAGc/CNW6dxCO6NNeMpSz8ki/4XXbFM+9kuPXmc9a90fzKqFmo31Po647T4+xMxO8L5otpequVLF3lLZGo9j5T4Pnv9tLrOH7evi6u78NRw3i8X2x5559k9/x9/n43QqGgAAAAAAAAAACO0gxL5JoTqfWSyiuMnqX9exM76bD6bJFPOyLrdTGnw2ydvZ8exkNSbqNuo822229rb2s1URERtDBWtNpmZ65fk+vIAAAAAAAAAAdNhYTxCXRtlnxbeUUuMpPUkcsuWuON7O+DT5M9ujSPxC9YLGz0ai3Wr051nqlJPptfdio5tL2+SptROp1U7RWYr9PFpdJGj0Nd7Xibds9fyjbd8vtPaVPNWVOU3xeUI+9+SGPhWSfbnb7mbj2GvLHWZ+0efk5sGv7rSip/Fl6O3j66p5wz4Q6XrZvfk9najpnxYNLTlG9p6t+fz7nHSajU6/J609Gkde3Lf3b9fx9y5fFYfYj+lFT07d7Qejp3Q9jy9sy+EBZXbz+xD3mh4Z/cfNj+Of4n5R/KtlipgABZtG9LZ4ZlTvM50di+1Hs4rk+4rtVoK5fWpyt4rnQcXvg2pk51+8fpodje07+CnZyUovevY1tT5MocmO2O3RtG0tXhzUzV6dJ3h0Hh1AAAAAAAAKF8JN70p0qMXqSc32vVHwSl4l3wrH6tr/JmOP5vWrij4/xH8/VSy3Z0AAAAAAAAAAAAABI4HhE8ZqKFvqS1ynuiuPN8Fv8WR9RqK4KdK3070vR6O+qydGvV2z3eexq+HWMMOpxp2qyjHxb3tve2ZnLltktNrdbc4MFMNIpSOUOk5uoBnvwk0OjWpT3Sg498JN/zoveFX3x2r3T4/7Mrx/Htlpfvjb6T+1QLVQAAAB1YdiNTDZdOym4vfwfJrY0csuGmWvRvG7vp9TlwW6WOdl7wTTandZRxJKlP7X1H37Y9+rmUuo4benPHzj7/tp9HxrHk9XL6s/b9eea1QmppODTT2Na0VsxMcpXUTExvD9Hx9AAAAAAynTOr6W8rcF0YruivfmabQV209fPaxHF79LV3923ghCYrQAAAAAAAAAAAAJXAMCqY1LKj1aafWm9i5LjLkRdTqqYI59fcn6HQZNVblyr2z57Wo4XhtPCqap2iyS2ve3vcnvZnM2a+W3Ss2em02PT0imOOXi6zk7gACt6eWHxu2coLrUmpfl2S9uf5Sw4bl6Gbae1U8Zwel002jrrz+Xb+fkzI0TGAAAAAASGF4zWwp/4ObS3xeuL/K/atZwzabHl9uEvTa7Pp5/6duXd2LfhmnkKmSxODg/tR60e3LavMqs3C7Rzxzv8fP4X+n49jtyzRtPfHOPz4rTZYhSv1nZ1Iz7HrXatq7ytyYr452vGy5xZ8WWN8dol0nN2AAADItKVld18/tv3Go0f9xX4MLxP/FX+KLJSAAAAAAAAAAAAD1tYqc4Kexyin2NrM8XmYrMw6YoiclYnq3htFvQjbRULeKjFaklqRkrWm072nm/Q6UrSsVrG0Q9Dy9AAAB+akFUTVRZppprintR9iZid4fJiJjaWQ6QYW8IrSpy9XbB8YvZ3rY+aNTps8ZscW7e34sHrtLOmzTTs7PgjiQhgAAAAAAPsJODTg2mtjWp+J8mImNpeq2ms7xKZstKrqz1Rqua4TXT831vMiZNDgv8A07fDksMPFtVj/q3j38/3903a/CBJZfG6KfFwk4/taftId+Ex/Tb6rHH/AGgn/Mp9J8+KVt9Obap86qkO2Ka/a2RrcMzR1bSnU45prde8fL8bu2lpVaVfVrJdsZx9qONtDqI/p8EivFNJbqv4x4woGl1SFe6qTtJxnCfRacXmvVSa7c0/EvNFFq4YraNphl+KWpbU2tSd4nbq+GyHJauAAAAAAAAAAAB7WSzqU19+PtR4yexPwdcHPLX4x4trMg/RAAAAAfFJSzUWs1qfLVnr7mj7tL5ExKJ0lwSONUujqVSObhLg+D5PV5PcSdJqZwX37O1C1+irqsfR7Y6p89ksqubeVpOULmLjOLyaf9+ZpaXresWrPJh8mO2O00vG0w8j28AAAAAAAAAAAAAAAAAAAAAAAAAA7MHh6S4oLjVpr96OOedsVp90+CRpI31FI/1R4tlMm/QQAAAAZtpfcVMNvpztJyg5RpvNPLPKKWtbGurvNBoaUy6aK2jfbdkeKZcmDWTfHO28R4bfw9rDTyrR1XsI1Oa6ku17V5I8ZOF459idvu94OPZa8slYn7frwfcaxyzx2K+Mwq06qWqooxllyeUs5IYNNqNPPqzEx3eYetVrtFq49eJrbv2j884VGSybyefMtIUExtL4fXwAAAAAAAAAAAAAAAAAAAAAAAAJjRCl6a8orhJy/TFv3Iia63RwWWPCq9LV089ktZMw3AAAAAKD8JNr0Z0qq2OLg/yvNf5peBd8KyeranzZjj+L1qZPdt/P8yphbs6AAAAAAAAAAAAAAAAAAAAAAAAAAAAtfwc2/pLic3shTfjJrLyUir4pfbFFe+V7wHHvntfujx8y0YoWsAAAABEaVYb8qW0401nOPXh+KO7vWa7yVo83ossTPV1Sg8S03/Eae1Y6+uPjH56mSmoYQAAAAAAAAAAAAAAAAAAAAAAAAAAABonwc2noqE6j21J5L8MFkvNyKDimTfJFe6PHzDW8CxdHBN++ftH73W0rF4AAAAABmum+B/J9R1bdfwqjz/DN62ux7V3rcaDh+p9JToW648GQ4xofQ5PS1j1bfaf2rBZKUAAAAAAAAAAAAAAAAAAAAAAAAABLPYfH2I3bJg1n8n0KVPfGKz/E9cvNsymfJ6TJa/fL9A0uH0OGuPuj79v3dpxSAAAAAAPG7tY3sJU7mKlCSyaf97eZ7pe1LRavXDnlxUy0ml43iWXaR6PTwWWeuVFvqz/llwl7fFLR6XV1zx3W7mL1/Dr6W2/XXsn+J9/ihSYrgAAAAAAAAAAAAAAAAAAAAAAAAmtD7D4/dU1JdWHXl+XZ+7o+ZD12X0eGe+eXn5LLhWn9Nqa90c/p1ffZq5mW3AAAAAAAAPxWpRrxcayUovU01mmuaPtbTWd4ebVi0dG0bwpOOaDbZYM//HJ/5ZP2PxLjT8T7Mv18/wAM7rOB/wBWn+k/xP5+qnXlnUsZdG8hKD5rLPse/uLXHkpkjes7s/lwZMM9HJXZ4HRyAAAAAAAAAAAAAAAAAAAAAANI+D/DfilB1ai61V5r8Ec+j4633oz/ABLN08nQjqjxbDgmm9Hg9JPXbw7PytJWrkAAAAAAAAhNK8Sq4TSjVslGSUspqSb1S2PU1lr1d6Jmjw4815pf5K/iWpy6fFGTHETz57/7+d1ajp/U+tRh+qSLD/lNP/KVPH9oL9tI+rnu9N6tynH0VHovapRc/a8vI6U4ZjrO/SnwcsvHMt426Ebe/mrVxWdxJykorPdGKgu5LUWFK9GNvHmp8mSb26UxEfCNvB5npzAAAAAAAAAAAAAAAAAAAA78Dw14rWhShsbzk+EV6z93a0cNRmjDjm8+ZStFpp1GaMcfP4drYKdNUko01lFJJJbElsRlZmZneW+rWKxtHU/R8fQAAAAAAADwvbWN7TnTr+rNNPv3rme8d5paLR1w55cdctJpbqlj2JWUsOqTpXHrReXatzXJrJmqxZa5aRevawOowWwZJx27HMdXAAAAAAAAAAAAAAAAAAAAAAA0vQbB/k+j6Suv4lXJ81D6q79r7uBnuI6j0l+jHVHi2PB9H6HF07e1b7R2flZiuXAAAAAAAAAAAV7S7R/5Yh07fL00F1d3SX2G/Zz7SdotX6G21vZn7e9VcU4fGpp0q+3HV7/d+GYzg6baqJpptNPU01tTXE0cTExvDGTE1naet+T6+AAAAAAAAAAAAAAAAAAAAWHQ3A/lWr066/g02nLhKW6PvfLtIGv1XoqdGvtT9ltwnQ/8Rk6do9Wv3nu/P7agZxswAAAAAAAAAAAAK/pLoxDGOvRyhWy9bdLLYpf129uwnaTW2w+rPOvnqVev4ZTUx0o5W7+/4s5xHDqmGS6F7Bxe7g+aexl/izUyxvSWS1Gmy6e3RyRt/LkOqOAAAAAAAAAAAAAAAAAHZhOGzxWrGnbbXte6MVtk+X+hxz5q4aTeyTpdNfUZIx1/2hreG2MMNpxp2y6sV3t72+bMvly2y3m9m6wYKYMcY6dUOo5uwAAAAAAAAAAAAADyubaF3FxuYxlF7pJNeZ6pe1J3rO0vGTHTJXo3jePeq+IaCUa2uxnKm+D68fN5+ZZYuKZK8rxv9lNn4FhvzxzNfvH5+6CuNBrmn806c1yk0/Br3kyvFMM9e8K2/AtRHszEoG/sZ4fPoXaSktqUoyy7ei3l2MnYstclelXq+aqz4L4LdC/X8Ynwcx0cQAAAAAAAAAAAAPaztZ3s407WLlOTyS/vYuZ4yZK0rNrdTrhw3y3ilI3mWq6O4JHBafRjrnLJzlxfBfdW4zOq1Ns9956uyG30OippcfRjrnrnz2JYjJoAAAAAAAAAAAAAAAA8bu7hZRc7uSjFb28u7m+R7pjteejWN5c8mWmKvSvO0KLj+msrjOGEZwjsdR6pP8K+r27ewudNw2K+tl5z3M3reN2tvTByjv7fl3ePwU+T6WuWtstepn5mZneXw+vgAAAAAAAAAAAPexs5381TtIuUnu97e5cznkyVx16Vp5O2HBfNeKUjeWo6N6PwwSG6VWS60/5Y8I+3wyzmq1ds9vd3NnoNBTS077T1z57EyRFgAAAAAAAAAAAAAAAR+IY1Qw76XVimvq59KX6VrO+LTZcns1Rc+swYf7y0R7u36daq4pp5nmsLp/nn7or3vuLLDwrtyT8oUup492Ya/OfwqF9fVMQl0r2cpy57uxbEuwtceKmONqRsoM2oyZrdLJbeXOdHEAAAAAAAAAAAACSwXBauMyytV1V6036sf6vkiPqNTTDG9uvuTNHocuqttSOXbPZDTcEwWng0OjbLOT9ab9aT9y5Gd1Gpvntvb6NlpNFj0tOjTr7Z70kR0sAAAAAAAAAAIPGcSucMzlChGtT4xk1Jfijk/FZ9xMwYcOXlNujPvV2q1OowetGPpV908/pz89yB/wCIT/6df+z/AGE3/lP+v7ftV/8A6H/1/f8ATzn8IE383Qiu2bfuR6jhNe232eZ/tBbsp9/04q+nFzV+b9HDmotv9zaO1eGYY6958+5GvxzU26to+X5mUTd45cXn0itNrgn0V+mOSJNNLhp7NYQcuv1OX2rz4eCPJCIAAAAAAAAAAAAAA+wg6jSgm29SS1tvgkfJmIjeX2tZtO0da4YDoTKvlPF84R2+jXrP8T+quW3sKrU8Sivq4uc9/nz8Wg0XBLW9bPyju7fn3ePwXu2t42sVC2ioxWxJZIpb3teelad5aXHjrjrFaRtD1PL2AAAAAAAAAAAABBYzorQxTOWXo6j+vHVm/vR2P28yZg12XFy647pVur4Xg1HPba3fHnmpOK6JXGH5uEfSw+1DW++O3wz7S4w6/Fk5TO0+9ndTwjUYecR0o934QL1bSaq5jYPr4AAAAAAAAAAAAB+qVN1Wo0k5SexJNt9iR8mYiN5eq1tadqxvKzYToVWu8ne5UocHrm/y7u99xXZuJY6cqc5+y503BM2Tnk9WPv587LthGBUcIX+Eh1t85a5vv3diyRT59Vkze1PLu7Gj0uhw6aPUjn39vn4JMjpYAAAAAAAAAAAAAAAAAR+I4LQxL6ZSi39r1ZfqWs74tTlxezZGz6PBn/vKxPv7fqrN/oDF68Pqtfdms/3LLLwZYY+Kz/XX6KbNwCs88VtvdKBvNErq1/5fTXGDUvLVLyJ1OIYLdu3xVeXhGqx/07/Dzv8AZD3FtO21XMJQf3ouPtJVb1t7M7oF8OTH7dZj4xs8j25gAAAAAdNth1W7+jUpy5qMmvHYcr5sdPatEO+PTZsnsUmfkmbPQu6uPnYxpr70ln4Rz88iJfiWCvVz+H7WGLgmpv7URX4z+N1gsNA6VLJ31SVR8F1I+9+aIOTimSfYjb7rXDwHDXnktM/aPz91lscPpYesrKnGC5LW+17X3lfky3yTved1vh0+LDG2OsQ6jm7AAAAAAAAAAAAAAAAAAAAAAAD41ntAjsQwujOLc6NJvi4Qb8ciRjz5InaLT9ZRc2mw2jeaRv8ACFDxy2hSz9FCK7IpFzp72nrlnNbix1idqxHyVwsVG9bZdKSzPF+p1wxE3jdc8EsKVXL0tKD7YxfuKjUZbx1Wn6tLpNPit11j6QuFvYUrf6PSpx/DCMfYirtlvb2rTPzXVMGKns1iPhEOk5uoAAAAAAAAAAAAAAAAAAAAD//Z"/>
          <p:cNvSpPr>
            <a:spLocks noChangeAspect="1" noChangeArrowheads="1"/>
          </p:cNvSpPr>
          <p:nvPr/>
        </p:nvSpPr>
        <p:spPr bwMode="auto">
          <a:xfrm>
            <a:off x="0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6" name="AutoShape 8" descr="data:image/jpeg;base64,/9j/4AAQSkZJRgABAQAAAQABAAD/2wCEAAkGBxQHEhMTBxMVFRIVFxQYGBYYFxUUFxwZFRYXGxgYGRcaHyghHBolHRQUIjEjJSksMi8uGR8zODMsOCgtLysBCgoKDg0OGxAQGzQmICYsNDc3LzA0LC80Lyw0LCwsLDQ3NywsLTAsLC8sLCwsLzQvLC80MCwsLCwsNCw0LDIsLP/AABEIAMoA+QMBEQACEQEDEQH/xAAbAAEAAwEBAQEAAAAAAAAAAAAABQYHBAMBAv/EAEUQAAIBAgIGBgQMBAQHAAAAAAABAgMEBREGITFBUWESInGBkaETMrHBBxQVMzRCUmJygpKiI8LR8CSy4eIXQ1Rzg5PS/8QAGwEBAAMBAQEBAAAAAAAAAAAAAAQFBgMCAQf/xAA7EQEAAgECAgYKAQEGBwEAAAAAAQIDBBEFIRIxQVGx8BMiMmFxgZGh0eHBQgYzNENi8RQVIyRSY4IW/9oADAMBAAIRAxEAPwDcQAAAAAAAAAAAAAAAAAAAAQ+M6SUMJzVWXSqfYjrffuj3kvBo8ubnEbR3ygaviWDTcrTvPdHnkpuIab3FxqtFGlHkunLxlq8kWuLhmKvtc/sz+fjme/sRFY+s/f8ACEr4pWuPn61R9s5ZeGeRMrgxV6qx9FdfV57+1efrLkcm9bbzOu0I/Snffd00cRrUPmKtSPZOS95zthx266x9HamqzU9m8x85TVhppc2vz7jVjwksn3Sj78yJk4bht7PJY4ON6int+tHv/S34NpXQxTKMn6Oo/qy2N/dlsfk+RVZ9Blxc+uPcvtJxXBqPV9m3dP8AEp4hLMAAAODFMYo4Us7yaT3RWuT7I+/YdsOnyZZ2pCNqNXh08b5J+Xa98PuXeU4VJRcemukovW8n6ufPLJ5bjxkp0LzXffZ0w5PSUi+22/mHQeHUA8L66jZU51K3qwi2+7d2vYe8dJvaKx2ueXLXFSb26ohWNEtKnfydLEWlNtuD2J5vPodq3cVz22Ot0Po46ePq7fypuGcV9NaceXr7Px8uzzvbirXoAAAAAAAAAAAAAA3ltAoelGmDm3Swd5R2Sqra+UOC+94cXdaPh8R6+X6fn8MzxHjEzM48E/8A1+Pz9O9Sm89pbs7M785D6+AAAAAAWvRnS6Vi1TxNudLYpbZR/wDqPLat3ArNXw+uT1sfKfFe8P4xbFtTNzr39sfmPPuX6rfUqUVOrUgoNJqTlFJp7GnvKOMV5noxE7tPbPjrXpTaIjv3Ql/ppbWuqi5VZcIrV+p5LLszJmPhua/Xy+KuzcZ02PlE9Kfd+1XxPTWvd6rXKlH7vWl+p+5IssPDcVOducqXUcbz5OVPVj6z9f04NHsNljlwlVblHPpVJNtvorbm+L2d/I7arNGDFvHyRtDpravPEW5x1zPu/fU1lLLYZhuX0ABUfhGvfQ0YUo7aks3+GGT9rj4FpwvHvkm/d/Kj47m6OGMcf1T9o/ezPU+jrjqaL1k4mYneGi6I6UK/So37yrL1Zbp/7vaUOt0Po/Xp7Ph+mu4ZxSM8Rjye14/taysXQAAAAAAAAAAAAFG070gyztrN/wDckuf1M/b4cS54dpP82/y/P4ZvjPENv+3xz8fx+fp3qOXLNAAAAAAAAAAAA9LahK6lGFvFylJ5JLezze8UrNrdT3jx2yWilI3mWr6NYKsFpdHU6ksnOXF8FyW7ve8zOr1M5779nY3Gg0VdLi6PbPXPnshLEVOAAGc/CNW6dxCO6NNeMpSz8ki/4XXbFM+9kuPXmc9a90fzKqFmo31Po647T4+xMxO8L5otpequVLF3lLZGo9j5T4Pnv9tLrOH7evi6u78NRw3i8X2x5559k9/x9/n43QqGgAAAAAAAAAACO0gxL5JoTqfWSyiuMnqX9exM76bD6bJFPOyLrdTGnw2ydvZ8exkNSbqNuo822229rb2s1URERtDBWtNpmZ65fk+vIAAAAAAAAAAdNhYTxCXRtlnxbeUUuMpPUkcsuWuON7O+DT5M9ujSPxC9YLGz0ai3Wr051nqlJPptfdio5tL2+SptROp1U7RWYr9PFpdJGj0Nd7Xibds9fyjbd8vtPaVPNWVOU3xeUI+9+SGPhWSfbnb7mbj2GvLHWZ+0efk5sGv7rSip/Fl6O3j66p5wz4Q6XrZvfk9najpnxYNLTlG9p6t+fz7nHSajU6/J609Gkde3Lf3b9fx9y5fFYfYj+lFT07d7Qejp3Q9jy9sy+EBZXbz+xD3mh4Z/cfNj+Of4n5R/KtlipgABZtG9LZ4ZlTvM50di+1Hs4rk+4rtVoK5fWpyt4rnQcXvg2pk51+8fpodje07+CnZyUovevY1tT5MocmO2O3RtG0tXhzUzV6dJ3h0Hh1AAAAAAAAKF8JN70p0qMXqSc32vVHwSl4l3wrH6tr/JmOP5vWrij4/xH8/VSy3Z0AAAAAAAAAAAAABI4HhE8ZqKFvqS1ynuiuPN8Fv8WR9RqK4KdK3070vR6O+qydGvV2z3eexq+HWMMOpxp2qyjHxb3tve2ZnLltktNrdbc4MFMNIpSOUOk5uoBnvwk0OjWpT3Sg498JN/zoveFX3x2r3T4/7Mrx/Htlpfvjb6T+1QLVQAAAB1YdiNTDZdOym4vfwfJrY0csuGmWvRvG7vp9TlwW6WOdl7wTTandZRxJKlP7X1H37Y9+rmUuo4benPHzj7/tp9HxrHk9XL6s/b9eea1QmppODTT2Na0VsxMcpXUTExvD9Hx9AAAAAAynTOr6W8rcF0YruivfmabQV209fPaxHF79LV3923ghCYrQAAAAAAAAAAAAJXAMCqY1LKj1aafWm9i5LjLkRdTqqYI59fcn6HQZNVblyr2z57Wo4XhtPCqap2iyS2ve3vcnvZnM2a+W3Ss2em02PT0imOOXi6zk7gACt6eWHxu2coLrUmpfl2S9uf5Sw4bl6Gbae1U8Zwel002jrrz+Xb+fkzI0TGAAAAAASGF4zWwp/4ObS3xeuL/K/atZwzabHl9uEvTa7Pp5/6duXd2LfhmnkKmSxODg/tR60e3LavMqs3C7Rzxzv8fP4X+n49jtyzRtPfHOPz4rTZYhSv1nZ1Iz7HrXatq7ytyYr452vGy5xZ8WWN8dol0nN2AAADItKVld18/tv3Go0f9xX4MLxP/FX+KLJSAAAAAAAAAAAAD1tYqc4Kexyin2NrM8XmYrMw6YoiclYnq3htFvQjbRULeKjFaklqRkrWm072nm/Q6UrSsVrG0Q9Dy9AAAB+akFUTVRZppprintR9iZid4fJiJjaWQ6QYW8IrSpy9XbB8YvZ3rY+aNTps8ZscW7e34sHrtLOmzTTs7PgjiQhgAAAAAAPsJODTg2mtjWp+J8mImNpeq2ms7xKZstKrqz1Rqua4TXT831vMiZNDgv8A07fDksMPFtVj/q3j38/3903a/CBJZfG6KfFwk4/taftId+Ex/Tb6rHH/AGgn/Mp9J8+KVt9Obap86qkO2Ka/a2RrcMzR1bSnU45prde8fL8bu2lpVaVfVrJdsZx9qONtDqI/p8EivFNJbqv4x4woGl1SFe6qTtJxnCfRacXmvVSa7c0/EvNFFq4YraNphl+KWpbU2tSd4nbq+GyHJauAAAAAAAAAAAB7WSzqU19+PtR4yexPwdcHPLX4x4trMg/RAAAAAfFJSzUWs1qfLVnr7mj7tL5ExKJ0lwSONUujqVSObhLg+D5PV5PcSdJqZwX37O1C1+irqsfR7Y6p89ksqubeVpOULmLjOLyaf9+ZpaXresWrPJh8mO2O00vG0w8j28AAAAAAAAAAAAAAAAAAAAAAAAAA7MHh6S4oLjVpr96OOedsVp90+CRpI31FI/1R4tlMm/QQAAAAZtpfcVMNvpztJyg5RpvNPLPKKWtbGurvNBoaUy6aK2jfbdkeKZcmDWTfHO28R4bfw9rDTyrR1XsI1Oa6ku17V5I8ZOF459idvu94OPZa8slYn7frwfcaxyzx2K+Mwq06qWqooxllyeUs5IYNNqNPPqzEx3eYetVrtFq49eJrbv2j884VGSybyefMtIUExtL4fXwAAAAAAAAAAAAAAAAAAAAAAAAJjRCl6a8orhJy/TFv3Iia63RwWWPCq9LV089ktZMw3AAAAAKD8JNr0Z0qq2OLg/yvNf5peBd8KyeranzZjj+L1qZPdt/P8yphbs6AAAAAAAAAAAAAAAAAAAAAAAAAAAAtfwc2/pLic3shTfjJrLyUir4pfbFFe+V7wHHvntfujx8y0YoWsAAAABEaVYb8qW0401nOPXh+KO7vWa7yVo83ossTPV1Sg8S03/Eae1Y6+uPjH56mSmoYQAAAAAAAAAAAAAAAAAAAAAAAAAAABonwc2noqE6j21J5L8MFkvNyKDimTfJFe6PHzDW8CxdHBN++ftH73W0rF4AAAAABmum+B/J9R1bdfwqjz/DN62ux7V3rcaDh+p9JToW648GQ4xofQ5PS1j1bfaf2rBZKUAAAAAAAAAAAAAAAAAAAAAAAAABLPYfH2I3bJg1n8n0KVPfGKz/E9cvNsymfJ6TJa/fL9A0uH0OGuPuj79v3dpxSAAAAAAPG7tY3sJU7mKlCSyaf97eZ7pe1LRavXDnlxUy0ml43iWXaR6PTwWWeuVFvqz/llwl7fFLR6XV1zx3W7mL1/Dr6W2/XXsn+J9/ihSYrgAAAAAAAAAAAAAAAAAAAAAAAAmtD7D4/dU1JdWHXl+XZ+7o+ZD12X0eGe+eXn5LLhWn9Nqa90c/p1ffZq5mW3AAAAAAAAPxWpRrxcayUovU01mmuaPtbTWd4ebVi0dG0bwpOOaDbZYM//HJ/5ZP2PxLjT8T7Mv18/wAM7rOB/wBWn+k/xP5+qnXlnUsZdG8hKD5rLPse/uLXHkpkjes7s/lwZMM9HJXZ4HRyAAAAAAAAAAAAAAAAAAAAAANI+D/DfilB1ai61V5r8Ec+j4633oz/ABLN08nQjqjxbDgmm9Hg9JPXbw7PytJWrkAAAAAAAAhNK8Sq4TSjVslGSUspqSb1S2PU1lr1d6Jmjw4815pf5K/iWpy6fFGTHETz57/7+d1ajp/U+tRh+qSLD/lNP/KVPH9oL9tI+rnu9N6tynH0VHovapRc/a8vI6U4ZjrO/SnwcsvHMt426Ebe/mrVxWdxJykorPdGKgu5LUWFK9GNvHmp8mSb26UxEfCNvB5npzAAAAAAAAAAAAAAAAAAAA78Dw14rWhShsbzk+EV6z93a0cNRmjDjm8+ZStFpp1GaMcfP4drYKdNUko01lFJJJbElsRlZmZneW+rWKxtHU/R8fQAAAAAAADwvbWN7TnTr+rNNPv3rme8d5paLR1w55cdctJpbqlj2JWUsOqTpXHrReXatzXJrJmqxZa5aRevawOowWwZJx27HMdXAAAAAAAAAAAAAAAAAAAAAAA0vQbB/k+j6Suv4lXJ81D6q79r7uBnuI6j0l+jHVHi2PB9H6HF07e1b7R2flZiuXAAAAAAAAAAAV7S7R/5Yh07fL00F1d3SX2G/Zz7SdotX6G21vZn7e9VcU4fGpp0q+3HV7/d+GYzg6baqJpptNPU01tTXE0cTExvDGTE1naet+T6+AAAAAAAAAAAAAAAAAAAAWHQ3A/lWr066/g02nLhKW6PvfLtIGv1XoqdGvtT9ltwnQ/8Rk6do9Wv3nu/P7agZxswAAAAAAAAAAAAK/pLoxDGOvRyhWy9bdLLYpf129uwnaTW2w+rPOvnqVev4ZTUx0o5W7+/4s5xHDqmGS6F7Bxe7g+aexl/izUyxvSWS1Gmy6e3RyRt/LkOqOAAAAAAAAAAAAAAAAAHZhOGzxWrGnbbXte6MVtk+X+hxz5q4aTeyTpdNfUZIx1/2hreG2MMNpxp2y6sV3t72+bMvly2y3m9m6wYKYMcY6dUOo5uwAAAAAAAAAAAAADyubaF3FxuYxlF7pJNeZ6pe1J3rO0vGTHTJXo3jePeq+IaCUa2uxnKm+D68fN5+ZZYuKZK8rxv9lNn4FhvzxzNfvH5+6CuNBrmn806c1yk0/Br3kyvFMM9e8K2/AtRHszEoG/sZ4fPoXaSktqUoyy7ei3l2MnYstclelXq+aqz4L4LdC/X8Ynwcx0cQAAAAAAAAAAAAPaztZ3s407WLlOTyS/vYuZ4yZK0rNrdTrhw3y3ilI3mWq6O4JHBafRjrnLJzlxfBfdW4zOq1Ns9956uyG30OippcfRjrnrnz2JYjJoAAAAAAAAAAAAAAAA8bu7hZRc7uSjFb28u7m+R7pjteejWN5c8mWmKvSvO0KLj+msrjOGEZwjsdR6pP8K+r27ewudNw2K+tl5z3M3reN2tvTByjv7fl3ePwU+T6WuWtstepn5mZneXw+vgAAAAAAAAAAAPexs5381TtIuUnu97e5cznkyVx16Vp5O2HBfNeKUjeWo6N6PwwSG6VWS60/5Y8I+3wyzmq1ds9vd3NnoNBTS077T1z57EyRFgAAAAAAAAAAAAAAAR+IY1Qw76XVimvq59KX6VrO+LTZcns1Rc+swYf7y0R7u36daq4pp5nmsLp/nn7or3vuLLDwrtyT8oUup492Ya/OfwqF9fVMQl0r2cpy57uxbEuwtceKmONqRsoM2oyZrdLJbeXOdHEAAAAAAAAAAAACSwXBauMyytV1V6036sf6vkiPqNTTDG9uvuTNHocuqttSOXbPZDTcEwWng0OjbLOT9ab9aT9y5Gd1Gpvntvb6NlpNFj0tOjTr7Z70kR0sAAAAAAAAAAIPGcSucMzlChGtT4xk1Jfijk/FZ9xMwYcOXlNujPvV2q1OowetGPpV908/pz89yB/wCIT/6df+z/AGE3/lP+v7ftV/8A6H/1/f8ATzn8IE383Qiu2bfuR6jhNe232eZ/tBbsp9/04q+nFzV+b9HDmotv9zaO1eGYY6958+5GvxzU26to+X5mUTd45cXn0itNrgn0V+mOSJNNLhp7NYQcuv1OX2rz4eCPJCIAAAAAAAAAAAAAA+wg6jSgm29SS1tvgkfJmIjeX2tZtO0da4YDoTKvlPF84R2+jXrP8T+quW3sKrU8Sivq4uc9/nz8Wg0XBLW9bPyju7fn3ePwXu2t42sVC2ioxWxJZIpb3teelad5aXHjrjrFaRtD1PL2AAAAAAAAAAAABBYzorQxTOWXo6j+vHVm/vR2P28yZg12XFy647pVur4Xg1HPba3fHnmpOK6JXGH5uEfSw+1DW++O3wz7S4w6/Fk5TO0+9ndTwjUYecR0o934QL1bSaq5jYPr4AAAAAAAAAAAAB+qVN1Wo0k5SexJNt9iR8mYiN5eq1tadqxvKzYToVWu8ne5UocHrm/y7u99xXZuJY6cqc5+y503BM2Tnk9WPv587LthGBUcIX+Eh1t85a5vv3diyRT59Vkze1PLu7Gj0uhw6aPUjn39vn4JMjpYAAAAAAAAAAAAAAAAAR+I4LQxL6ZSi39r1ZfqWs74tTlxezZGz6PBn/vKxPv7fqrN/oDF68Pqtfdms/3LLLwZYY+Kz/XX6KbNwCs88VtvdKBvNErq1/5fTXGDUvLVLyJ1OIYLdu3xVeXhGqx/07/Dzv8AZD3FtO21XMJQf3ouPtJVb1t7M7oF8OTH7dZj4xs8j25gAAAAAdNth1W7+jUpy5qMmvHYcr5sdPatEO+PTZsnsUmfkmbPQu6uPnYxpr70ln4Rz88iJfiWCvVz+H7WGLgmpv7URX4z+N1gsNA6VLJ31SVR8F1I+9+aIOTimSfYjb7rXDwHDXnktM/aPz91lscPpYesrKnGC5LW+17X3lfky3yTved1vh0+LDG2OsQ6jm7AAAAAAAAAAAAAAAAAAAAAAAD41ntAjsQwujOLc6NJvi4Qb8ciRjz5InaLT9ZRc2mw2jeaRv8ACFDxy2hSz9FCK7IpFzp72nrlnNbix1idqxHyVwsVG9bZdKSzPF+p1wxE3jdc8EsKVXL0tKD7YxfuKjUZbx1Wn6tLpNPit11j6QuFvYUrf6PSpx/DCMfYirtlvb2rTPzXVMGKns1iPhEOk5uoAAAAAAAAAAAAAAAAAAAAD//Z"/>
          <p:cNvSpPr>
            <a:spLocks noChangeAspect="1" noChangeArrowheads="1"/>
          </p:cNvSpPr>
          <p:nvPr/>
        </p:nvSpPr>
        <p:spPr bwMode="auto">
          <a:xfrm>
            <a:off x="152400" y="-2317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7" name="AutoShape 10" descr="data:image/jpeg;base64,/9j/4AAQSkZJRgABAQAAAQABAAD/2wCEAAkGBxQHEhMTBxMVFRIVFxQYGBYYFxUUFxwZFRYXGxgYGRcaHyghHBolHRQUIjEjJSksMi8uGR8zODMsOCgtLysBCgoKDg0OGxAQGzQmICYsNDc3LzA0LC80Lyw0LCwsLDQ3NywsLTAsLC8sLCwsLzQvLC80MCwsLCwsNCw0LDIsLP/AABEIAMoA+QMBEQACEQEDEQH/xAAbAAEAAwEBAQEAAAAAAAAAAAAABQYHBAMBAv/EAEUQAAIBAgIGBgQMBAQHAAAAAAABAgMEBREGITFBUWESInGBkaETMrHBBxQVMzRCUmJygpKiI8LR8CSy4eIXQ1Rzg5PS/8QAGwEBAAMBAQEBAAAAAAAAAAAAAAQFBgMCAQf/xAA7EQEAAgECAgYKAQEGBwEAAAAAAQIDBBEFIRIxQVGx8BMiMmFxgZGh0eHBQgYzNENi8RQVIyRSY4IW/9oADAMBAAIRAxEAPwDcQAAAAAAAAAAAAAAAAAAAAQ+M6SUMJzVWXSqfYjrffuj3kvBo8ubnEbR3ygaviWDTcrTvPdHnkpuIab3FxqtFGlHkunLxlq8kWuLhmKvtc/sz+fjme/sRFY+s/f8ACEr4pWuPn61R9s5ZeGeRMrgxV6qx9FdfV57+1efrLkcm9bbzOu0I/Snffd00cRrUPmKtSPZOS95zthx266x9HamqzU9m8x85TVhppc2vz7jVjwksn3Sj78yJk4bht7PJY4ON6int+tHv/S34NpXQxTKMn6Oo/qy2N/dlsfk+RVZ9Blxc+uPcvtJxXBqPV9m3dP8AEp4hLMAAAODFMYo4Us7yaT3RWuT7I+/YdsOnyZZ2pCNqNXh08b5J+Xa98PuXeU4VJRcemukovW8n6ufPLJ5bjxkp0LzXffZ0w5PSUi+22/mHQeHUA8L66jZU51K3qwi2+7d2vYe8dJvaKx2ueXLXFSb26ohWNEtKnfydLEWlNtuD2J5vPodq3cVz22Ot0Po46ePq7fypuGcV9NaceXr7Px8uzzvbirXoAAAAAAAAAAAAAA3ltAoelGmDm3Swd5R2Sqra+UOC+94cXdaPh8R6+X6fn8MzxHjEzM48E/8A1+Pz9O9Sm89pbs7M785D6+AAAAAAWvRnS6Vi1TxNudLYpbZR/wDqPLat3ArNXw+uT1sfKfFe8P4xbFtTNzr39sfmPPuX6rfUqUVOrUgoNJqTlFJp7GnvKOMV5noxE7tPbPjrXpTaIjv3Ql/ppbWuqi5VZcIrV+p5LLszJmPhua/Xy+KuzcZ02PlE9Kfd+1XxPTWvd6rXKlH7vWl+p+5IssPDcVOducqXUcbz5OVPVj6z9f04NHsNljlwlVblHPpVJNtvorbm+L2d/I7arNGDFvHyRtDpravPEW5x1zPu/fU1lLLYZhuX0ABUfhGvfQ0YUo7aks3+GGT9rj4FpwvHvkm/d/Kj47m6OGMcf1T9o/ezPU+jrjqaL1k4mYneGi6I6UK/So37yrL1Zbp/7vaUOt0Po/Xp7Ph+mu4ZxSM8Rjye14/taysXQAAAAAAAAAAAAFG070gyztrN/wDckuf1M/b4cS54dpP82/y/P4ZvjPENv+3xz8fx+fp3qOXLNAAAAAAAAAAAA9LahK6lGFvFylJ5JLezze8UrNrdT3jx2yWilI3mWr6NYKsFpdHU6ksnOXF8FyW7ve8zOr1M5779nY3Gg0VdLi6PbPXPnshLEVOAAGc/CNW6dxCO6NNeMpSz8ki/4XXbFM+9kuPXmc9a90fzKqFmo31Po647T4+xMxO8L5otpequVLF3lLZGo9j5T4Pnv9tLrOH7evi6u78NRw3i8X2x5559k9/x9/n43QqGgAAAAAAAAAACO0gxL5JoTqfWSyiuMnqX9exM76bD6bJFPOyLrdTGnw2ydvZ8exkNSbqNuo822229rb2s1URERtDBWtNpmZ65fk+vIAAAAAAAAAAdNhYTxCXRtlnxbeUUuMpPUkcsuWuON7O+DT5M9ujSPxC9YLGz0ai3Wr051nqlJPptfdio5tL2+SptROp1U7RWYr9PFpdJGj0Nd7Xibds9fyjbd8vtPaVPNWVOU3xeUI+9+SGPhWSfbnb7mbj2GvLHWZ+0efk5sGv7rSip/Fl6O3j66p5wz4Q6XrZvfk9najpnxYNLTlG9p6t+fz7nHSajU6/J609Gkde3Lf3b9fx9y5fFYfYj+lFT07d7Qejp3Q9jy9sy+EBZXbz+xD3mh4Z/cfNj+Of4n5R/KtlipgABZtG9LZ4ZlTvM50di+1Hs4rk+4rtVoK5fWpyt4rnQcXvg2pk51+8fpodje07+CnZyUovevY1tT5MocmO2O3RtG0tXhzUzV6dJ3h0Hh1AAAAAAAAKF8JN70p0qMXqSc32vVHwSl4l3wrH6tr/JmOP5vWrij4/xH8/VSy3Z0AAAAAAAAAAAAABI4HhE8ZqKFvqS1ynuiuPN8Fv8WR9RqK4KdK3070vR6O+qydGvV2z3eexq+HWMMOpxp2qyjHxb3tve2ZnLltktNrdbc4MFMNIpSOUOk5uoBnvwk0OjWpT3Sg498JN/zoveFX3x2r3T4/7Mrx/Htlpfvjb6T+1QLVQAAAB1YdiNTDZdOym4vfwfJrY0csuGmWvRvG7vp9TlwW6WOdl7wTTandZRxJKlP7X1H37Y9+rmUuo4benPHzj7/tp9HxrHk9XL6s/b9eea1QmppODTT2Na0VsxMcpXUTExvD9Hx9AAAAAAynTOr6W8rcF0YruivfmabQV209fPaxHF79LV3923ghCYrQAAAAAAAAAAAAJXAMCqY1LKj1aafWm9i5LjLkRdTqqYI59fcn6HQZNVblyr2z57Wo4XhtPCqap2iyS2ve3vcnvZnM2a+W3Ss2em02PT0imOOXi6zk7gACt6eWHxu2coLrUmpfl2S9uf5Sw4bl6Gbae1U8Zwel002jrrz+Xb+fkzI0TGAAAAAASGF4zWwp/4ObS3xeuL/K/atZwzabHl9uEvTa7Pp5/6duXd2LfhmnkKmSxODg/tR60e3LavMqs3C7Rzxzv8fP4X+n49jtyzRtPfHOPz4rTZYhSv1nZ1Iz7HrXatq7ytyYr452vGy5xZ8WWN8dol0nN2AAADItKVld18/tv3Go0f9xX4MLxP/FX+KLJSAAAAAAAAAAAAD1tYqc4Kexyin2NrM8XmYrMw6YoiclYnq3htFvQjbRULeKjFaklqRkrWm072nm/Q6UrSsVrG0Q9Dy9AAAB+akFUTVRZppprintR9iZid4fJiJjaWQ6QYW8IrSpy9XbB8YvZ3rY+aNTps8ZscW7e34sHrtLOmzTTs7PgjiQhgAAAAAAPsJODTg2mtjWp+J8mImNpeq2ms7xKZstKrqz1Rqua4TXT831vMiZNDgv8A07fDksMPFtVj/q3j38/3903a/CBJZfG6KfFwk4/taftId+Ex/Tb6rHH/AGgn/Mp9J8+KVt9Obap86qkO2Ka/a2RrcMzR1bSnU45prde8fL8bu2lpVaVfVrJdsZx9qONtDqI/p8EivFNJbqv4x4woGl1SFe6qTtJxnCfRacXmvVSa7c0/EvNFFq4YraNphl+KWpbU2tSd4nbq+GyHJauAAAAAAAAAAAB7WSzqU19+PtR4yexPwdcHPLX4x4trMg/RAAAAAfFJSzUWs1qfLVnr7mj7tL5ExKJ0lwSONUujqVSObhLg+D5PV5PcSdJqZwX37O1C1+irqsfR7Y6p89ksqubeVpOULmLjOLyaf9+ZpaXresWrPJh8mO2O00vG0w8j28AAAAAAAAAAAAAAAAAAAAAAAAAA7MHh6S4oLjVpr96OOedsVp90+CRpI31FI/1R4tlMm/QQAAAAZtpfcVMNvpztJyg5RpvNPLPKKWtbGurvNBoaUy6aK2jfbdkeKZcmDWTfHO28R4bfw9rDTyrR1XsI1Oa6ku17V5I8ZOF459idvu94OPZa8slYn7frwfcaxyzx2K+Mwq06qWqooxllyeUs5IYNNqNPPqzEx3eYetVrtFq49eJrbv2j884VGSybyefMtIUExtL4fXwAAAAAAAAAAAAAAAAAAAAAAAAJjRCl6a8orhJy/TFv3Iia63RwWWPCq9LV089ktZMw3AAAAAKD8JNr0Z0qq2OLg/yvNf5peBd8KyeranzZjj+L1qZPdt/P8yphbs6AAAAAAAAAAAAAAAAAAAAAAAAAAAAtfwc2/pLic3shTfjJrLyUir4pfbFFe+V7wHHvntfujx8y0YoWsAAAABEaVYb8qW0401nOPXh+KO7vWa7yVo83ossTPV1Sg8S03/Eae1Y6+uPjH56mSmoYQAAAAAAAAAAAAAAAAAAAAAAAAAAABonwc2noqE6j21J5L8MFkvNyKDimTfJFe6PHzDW8CxdHBN++ftH73W0rF4AAAAABmum+B/J9R1bdfwqjz/DN62ux7V3rcaDh+p9JToW648GQ4xofQ5PS1j1bfaf2rBZKUAAAAAAAAAAAAAAAAAAAAAAAAABLPYfH2I3bJg1n8n0KVPfGKz/E9cvNsymfJ6TJa/fL9A0uH0OGuPuj79v3dpxSAAAAAAPG7tY3sJU7mKlCSyaf97eZ7pe1LRavXDnlxUy0ml43iWXaR6PTwWWeuVFvqz/llwl7fFLR6XV1zx3W7mL1/Dr6W2/XXsn+J9/ihSYrgAAAAAAAAAAAAAAAAAAAAAAAAmtD7D4/dU1JdWHXl+XZ+7o+ZD12X0eGe+eXn5LLhWn9Nqa90c/p1ffZq5mW3AAAAAAAAPxWpRrxcayUovU01mmuaPtbTWd4ebVi0dG0bwpOOaDbZYM//HJ/5ZP2PxLjT8T7Mv18/wAM7rOB/wBWn+k/xP5+qnXlnUsZdG8hKD5rLPse/uLXHkpkjes7s/lwZMM9HJXZ4HRyAAAAAAAAAAAAAAAAAAAAAANI+D/DfilB1ai61V5r8Ec+j4633oz/ABLN08nQjqjxbDgmm9Hg9JPXbw7PytJWrkAAAAAAAAhNK8Sq4TSjVslGSUspqSb1S2PU1lr1d6Jmjw4815pf5K/iWpy6fFGTHETz57/7+d1ajp/U+tRh+qSLD/lNP/KVPH9oL9tI+rnu9N6tynH0VHovapRc/a8vI6U4ZjrO/SnwcsvHMt426Ebe/mrVxWdxJykorPdGKgu5LUWFK9GNvHmp8mSb26UxEfCNvB5npzAAAAAAAAAAAAAAAAAAAA78Dw14rWhShsbzk+EV6z93a0cNRmjDjm8+ZStFpp1GaMcfP4drYKdNUko01lFJJJbElsRlZmZneW+rWKxtHU/R8fQAAAAAAADwvbWN7TnTr+rNNPv3rme8d5paLR1w55cdctJpbqlj2JWUsOqTpXHrReXatzXJrJmqxZa5aRevawOowWwZJx27HMdXAAAAAAAAAAAAAAAAAAAAAAA0vQbB/k+j6Suv4lXJ81D6q79r7uBnuI6j0l+jHVHi2PB9H6HF07e1b7R2flZiuXAAAAAAAAAAAV7S7R/5Yh07fL00F1d3SX2G/Zz7SdotX6G21vZn7e9VcU4fGpp0q+3HV7/d+GYzg6baqJpptNPU01tTXE0cTExvDGTE1naet+T6+AAAAAAAAAAAAAAAAAAAAWHQ3A/lWr066/g02nLhKW6PvfLtIGv1XoqdGvtT9ltwnQ/8Rk6do9Wv3nu/P7agZxswAAAAAAAAAAAAK/pLoxDGOvRyhWy9bdLLYpf129uwnaTW2w+rPOvnqVev4ZTUx0o5W7+/4s5xHDqmGS6F7Bxe7g+aexl/izUyxvSWS1Gmy6e3RyRt/LkOqOAAAAAAAAAAAAAAAAAHZhOGzxWrGnbbXte6MVtk+X+hxz5q4aTeyTpdNfUZIx1/2hreG2MMNpxp2y6sV3t72+bMvly2y3m9m6wYKYMcY6dUOo5uwAAAAAAAAAAAAADyubaF3FxuYxlF7pJNeZ6pe1J3rO0vGTHTJXo3jePeq+IaCUa2uxnKm+D68fN5+ZZYuKZK8rxv9lNn4FhvzxzNfvH5+6CuNBrmn806c1yk0/Br3kyvFMM9e8K2/AtRHszEoG/sZ4fPoXaSktqUoyy7ei3l2MnYstclelXq+aqz4L4LdC/X8Ynwcx0cQAAAAAAAAAAAAPaztZ3s407WLlOTyS/vYuZ4yZK0rNrdTrhw3y3ilI3mWq6O4JHBafRjrnLJzlxfBfdW4zOq1Ns9956uyG30OippcfRjrnrnz2JYjJoAAAAAAAAAAAAAAAA8bu7hZRc7uSjFb28u7m+R7pjteejWN5c8mWmKvSvO0KLj+msrjOGEZwjsdR6pP8K+r27ewudNw2K+tl5z3M3reN2tvTByjv7fl3ePwU+T6WuWtstepn5mZneXw+vgAAAAAAAAAAAPexs5381TtIuUnu97e5cznkyVx16Vp5O2HBfNeKUjeWo6N6PwwSG6VWS60/5Y8I+3wyzmq1ds9vd3NnoNBTS077T1z57EyRFgAAAAAAAAAAAAAAAR+IY1Qw76XVimvq59KX6VrO+LTZcns1Rc+swYf7y0R7u36daq4pp5nmsLp/nn7or3vuLLDwrtyT8oUup492Ya/OfwqF9fVMQl0r2cpy57uxbEuwtceKmONqRsoM2oyZrdLJbeXOdHEAAAAAAAAAAAACSwXBauMyytV1V6036sf6vkiPqNTTDG9uvuTNHocuqttSOXbPZDTcEwWng0OjbLOT9ab9aT9y5Gd1Gpvntvb6NlpNFj0tOjTr7Z70kR0sAAAAAAAAAAIPGcSucMzlChGtT4xk1Jfijk/FZ9xMwYcOXlNujPvV2q1OowetGPpV908/pz89yB/wCIT/6df+z/AGE3/lP+v7ftV/8A6H/1/f8ATzn8IE383Qiu2bfuR6jhNe232eZ/tBbsp9/04q+nFzV+b9HDmotv9zaO1eGYY6958+5GvxzU26to+X5mUTd45cXn0itNrgn0V+mOSJNNLhp7NYQcuv1OX2rz4eCPJCIAAAAAAAAAAAAAA+wg6jSgm29SS1tvgkfJmIjeX2tZtO0da4YDoTKvlPF84R2+jXrP8T+quW3sKrU8Sivq4uc9/nz8Wg0XBLW9bPyju7fn3ePwXu2t42sVC2ioxWxJZIpb3teelad5aXHjrjrFaRtD1PL2AAAAAAAAAAAABBYzorQxTOWXo6j+vHVm/vR2P28yZg12XFy647pVur4Xg1HPba3fHnmpOK6JXGH5uEfSw+1DW++O3wz7S4w6/Fk5TO0+9ndTwjUYecR0o934QL1bSaq5jYPr4AAAAAAAAAAAAB+qVN1Wo0k5SexJNt9iR8mYiN5eq1tadqxvKzYToVWu8ne5UocHrm/y7u99xXZuJY6cqc5+y503BM2Tnk9WPv587LthGBUcIX+Eh1t85a5vv3diyRT59Vkze1PLu7Gj0uhw6aPUjn39vn4JMjpYAAAAAAAAAAAAAAAAAR+I4LQxL6ZSi39r1ZfqWs74tTlxezZGz6PBn/vKxPv7fqrN/oDF68Pqtfdms/3LLLwZYY+Kz/XX6KbNwCs88VtvdKBvNErq1/5fTXGDUvLVLyJ1OIYLdu3xVeXhGqx/07/Dzv8AZD3FtO21XMJQf3ouPtJVb1t7M7oF8OTH7dZj4xs8j25gAAAAAdNth1W7+jUpy5qMmvHYcr5sdPatEO+PTZsnsUmfkmbPQu6uPnYxpr70ln4Rz88iJfiWCvVz+H7WGLgmpv7URX4z+N1gsNA6VLJ31SVR8F1I+9+aIOTimSfYjb7rXDwHDXnktM/aPz91lscPpYesrKnGC5LW+17X3lfky3yTved1vh0+LDG2OsQ6jm7AAAAAAAAAAAAAAAAAAAAAAAD41ntAjsQwujOLc6NJvi4Qb8ciRjz5InaLT9ZRc2mw2jeaRv8ACFDxy2hSz9FCK7IpFzp72nrlnNbix1idqxHyVwsVG9bZdKSzPF+p1wxE3jdc8EsKVXL0tKD7YxfuKjUZbx1Wn6tLpNPit11j6QuFvYUrf6PSpx/DCMfYirtlvb2rTPzXVMGKns1iPhEOk5uoAAAAAAAAAAAAAAAAAAAAD//Z"/>
          <p:cNvSpPr>
            <a:spLocks noChangeAspect="1" noChangeArrowheads="1"/>
          </p:cNvSpPr>
          <p:nvPr/>
        </p:nvSpPr>
        <p:spPr bwMode="auto">
          <a:xfrm>
            <a:off x="304800" y="-793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grpSp>
        <p:nvGrpSpPr>
          <p:cNvPr id="8" name="7 Grupo"/>
          <p:cNvGrpSpPr/>
          <p:nvPr/>
        </p:nvGrpSpPr>
        <p:grpSpPr>
          <a:xfrm>
            <a:off x="5947735" y="2430597"/>
            <a:ext cx="2830312" cy="4326088"/>
            <a:chOff x="5947735" y="2430597"/>
            <a:chExt cx="2830312" cy="4326088"/>
          </a:xfrm>
        </p:grpSpPr>
        <p:pic>
          <p:nvPicPr>
            <p:cNvPr id="11268" name="Picture 4" descr="image001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31" t="11742" r="17894" b="4842"/>
            <a:stretch/>
          </p:blipFill>
          <p:spPr bwMode="auto">
            <a:xfrm>
              <a:off x="5947735" y="2430597"/>
              <a:ext cx="2830312" cy="43260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6" name="Picture 12" descr="http://www.socialconsultingmedia.com/wp-content/uploads/2013/08/Twitter_Logo_Volt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2927973"/>
              <a:ext cx="583647" cy="473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9121452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8162" y="188640"/>
            <a:ext cx="8229600" cy="562074"/>
          </a:xfrm>
        </p:spPr>
        <p:txBody>
          <a:bodyPr>
            <a:noAutofit/>
          </a:bodyPr>
          <a:lstStyle/>
          <a:p>
            <a:r>
              <a:rPr lang="es-PE" sz="3200" b="1" dirty="0" smtClean="0">
                <a:solidFill>
                  <a:srgbClr val="C00000"/>
                </a:solidFill>
              </a:rPr>
              <a:t>INDESTA: Biblioteca Digital de Cultura Fiscal</a:t>
            </a:r>
            <a:endParaRPr lang="es-PE" sz="3200" b="1" dirty="0">
              <a:solidFill>
                <a:srgbClr val="C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15158" r="18479" b="15789"/>
          <a:stretch/>
        </p:blipFill>
        <p:spPr bwMode="auto">
          <a:xfrm>
            <a:off x="1157573" y="1988840"/>
            <a:ext cx="6990780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4" t="21146" r="20048" b="10284"/>
          <a:stretch/>
        </p:blipFill>
        <p:spPr bwMode="auto">
          <a:xfrm>
            <a:off x="1157574" y="2096612"/>
            <a:ext cx="6990778" cy="457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8" t="15532" r="17475" b="63835"/>
          <a:stretch/>
        </p:blipFill>
        <p:spPr bwMode="auto">
          <a:xfrm>
            <a:off x="1157572" y="752879"/>
            <a:ext cx="6990780" cy="134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8316416" y="45811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 smtClean="0">
                <a:hlinkClick r:id="rId6"/>
              </a:rPr>
              <a:t>LINK</a:t>
            </a:r>
            <a:endParaRPr lang="es-PE" b="1" dirty="0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16620" r="19728" b="12234"/>
          <a:stretch/>
        </p:blipFill>
        <p:spPr bwMode="auto">
          <a:xfrm>
            <a:off x="1151039" y="2111402"/>
            <a:ext cx="6966706" cy="4957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833597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1772816"/>
            <a:ext cx="8229600" cy="1143000"/>
          </a:xfrm>
        </p:spPr>
        <p:txBody>
          <a:bodyPr/>
          <a:lstStyle/>
          <a:p>
            <a:r>
              <a:rPr lang="es-PE" b="1" dirty="0" smtClean="0">
                <a:solidFill>
                  <a:schemeClr val="accent1">
                    <a:lumMod val="75000"/>
                  </a:schemeClr>
                </a:solidFill>
              </a:rPr>
              <a:t>Muchas gracias</a:t>
            </a:r>
            <a:endParaRPr lang="es-PE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331640" y="2751891"/>
            <a:ext cx="6369692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4000" b="1" dirty="0">
                <a:hlinkClick r:id="rId2"/>
              </a:rPr>
              <a:t>http://indesta.sunat.gob.pe</a:t>
            </a:r>
            <a:r>
              <a:rPr lang="es-PE" sz="4000" b="1" dirty="0" smtClean="0">
                <a:hlinkClick r:id="rId2"/>
              </a:rPr>
              <a:t>/</a:t>
            </a:r>
            <a:endParaRPr lang="es-PE" sz="4000" b="1" dirty="0" smtClean="0"/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27543144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259632" y="464613"/>
            <a:ext cx="7348187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>
              <a:spcBef>
                <a:spcPct val="20000"/>
              </a:spcBef>
              <a:spcAft>
                <a:spcPct val="350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A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Encuentros Universitarios</a:t>
            </a:r>
          </a:p>
          <a:p>
            <a:pPr marL="971550" lvl="1" indent="-514350"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lphaLcPeriod"/>
            </a:pPr>
            <a:r>
              <a:rPr lang="es-AR" sz="2800" b="1" dirty="0" smtClean="0">
                <a:solidFill>
                  <a:srgbClr val="002060"/>
                </a:solidFill>
              </a:rPr>
              <a:t>Conferencias</a:t>
            </a:r>
          </a:p>
          <a:p>
            <a:pPr marL="971550" lvl="1" indent="-514350"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lphaLcPeriod"/>
            </a:pPr>
            <a:r>
              <a:rPr lang="es-AR" sz="2800" b="1" dirty="0" smtClean="0">
                <a:solidFill>
                  <a:srgbClr val="002060"/>
                </a:solidFill>
              </a:rPr>
              <a:t>Concursos de Ensayos</a:t>
            </a:r>
          </a:p>
          <a:p>
            <a:pPr marL="971550" lvl="1" indent="-514350"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lphaLcPeriod"/>
            </a:pPr>
            <a:r>
              <a:rPr lang="es-AR" sz="2800" b="1" dirty="0" smtClean="0">
                <a:solidFill>
                  <a:srgbClr val="002060"/>
                </a:solidFill>
              </a:rPr>
              <a:t>Concursos de Conocimientos</a:t>
            </a:r>
          </a:p>
          <a:p>
            <a:pPr marL="971550" lvl="1" indent="-514350"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lphaLcPeriod"/>
            </a:pPr>
            <a:r>
              <a:rPr lang="es-AR" sz="2800" b="1" dirty="0">
                <a:solidFill>
                  <a:srgbClr val="002060"/>
                </a:solidFill>
              </a:rPr>
              <a:t>Talleres interactivos</a:t>
            </a:r>
          </a:p>
          <a:p>
            <a:pPr marL="971550" lvl="1" indent="-514350"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lphaLcPeriod"/>
            </a:pPr>
            <a:r>
              <a:rPr lang="es-AR" sz="2800" b="1" dirty="0" smtClean="0">
                <a:solidFill>
                  <a:srgbClr val="002060"/>
                </a:solidFill>
              </a:rPr>
              <a:t>Teatro y danza</a:t>
            </a:r>
          </a:p>
          <a:p>
            <a:pPr marL="514350" indent="-514350">
              <a:spcBef>
                <a:spcPct val="20000"/>
              </a:spcBef>
              <a:spcAft>
                <a:spcPct val="350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A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Investigación</a:t>
            </a:r>
          </a:p>
          <a:p>
            <a:pPr marL="514350" indent="-514350">
              <a:spcBef>
                <a:spcPct val="20000"/>
              </a:spcBef>
              <a:spcAft>
                <a:spcPct val="350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A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Biblioteca Digital de Cultura Fiscal</a:t>
            </a:r>
            <a:endParaRPr lang="es-AR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5" t="35695" r="50805" b="20351"/>
          <a:stretch/>
        </p:blipFill>
        <p:spPr bwMode="auto">
          <a:xfrm>
            <a:off x="251520" y="1354402"/>
            <a:ext cx="4104456" cy="5511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55576" y="188640"/>
            <a:ext cx="7848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 smtClean="0">
                <a:solidFill>
                  <a:srgbClr val="C00000"/>
                </a:solidFill>
              </a:rPr>
              <a:t>AMBITO DE APLICACIÓN: </a:t>
            </a:r>
            <a:r>
              <a:rPr lang="es-PE" sz="2800" b="1" dirty="0" smtClean="0">
                <a:solidFill>
                  <a:schemeClr val="tx2"/>
                </a:solidFill>
              </a:rPr>
              <a:t>25 REGIONES DEL PAÍS</a:t>
            </a:r>
          </a:p>
          <a:p>
            <a:pPr algn="ctr"/>
            <a:r>
              <a:rPr lang="es-PE" sz="2800" b="1" dirty="0" smtClean="0">
                <a:solidFill>
                  <a:srgbClr val="C00000"/>
                </a:solidFill>
              </a:rPr>
              <a:t>PARTICIPACIÓN DE </a:t>
            </a:r>
            <a:r>
              <a:rPr lang="es-PE" sz="2800" b="1" dirty="0" smtClean="0">
                <a:solidFill>
                  <a:schemeClr val="tx2"/>
                </a:solidFill>
              </a:rPr>
              <a:t>UNIVERSIDADES PÚBLICAS, PRIVADAS E INSTITUTOS DE EDUCACIÓN SUPERIOR</a:t>
            </a:r>
            <a:endParaRPr lang="es-PE" sz="2800" b="1" dirty="0">
              <a:solidFill>
                <a:schemeClr val="tx2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5" t="56436" r="31488" b="22965"/>
          <a:stretch/>
        </p:blipFill>
        <p:spPr bwMode="auto">
          <a:xfrm>
            <a:off x="4326935" y="1844824"/>
            <a:ext cx="4608512" cy="3296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646245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0" t="35126" r="18391" b="14483"/>
          <a:stretch/>
        </p:blipFill>
        <p:spPr bwMode="auto">
          <a:xfrm>
            <a:off x="994473" y="216100"/>
            <a:ext cx="7560840" cy="5691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407792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94183995"/>
              </p:ext>
            </p:extLst>
          </p:nvPr>
        </p:nvGraphicFramePr>
        <p:xfrm>
          <a:off x="827584" y="1124744"/>
          <a:ext cx="7272808" cy="4568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827584" y="836712"/>
            <a:ext cx="5256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EVOLUCIÓN  DE LA ESTRATEGIA</a:t>
            </a:r>
            <a:endParaRPr lang="es-PE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070422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PE" sz="2800" b="1" dirty="0" smtClean="0">
                <a:solidFill>
                  <a:srgbClr val="C00000"/>
                </a:solidFill>
              </a:rPr>
              <a:t>ENCUENTROS UNIVERSITARIOS </a:t>
            </a:r>
            <a:r>
              <a:rPr lang="es-PE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ADAPTADOS</a:t>
            </a:r>
            <a:r>
              <a:rPr lang="es-PE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</a:t>
            </a:r>
            <a:r>
              <a:rPr lang="es-PE" sz="2800" b="1" dirty="0" smtClean="0">
                <a:solidFill>
                  <a:srgbClr val="C00000"/>
                </a:solidFill>
              </a:rPr>
              <a:t> LAS REALIDADES y CAPACIDAD OPERATIVA DE CADA REGIÓN</a:t>
            </a:r>
            <a:endParaRPr lang="es-PE" sz="28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009353"/>
              </p:ext>
            </p:extLst>
          </p:nvPr>
        </p:nvGraphicFramePr>
        <p:xfrm>
          <a:off x="395536" y="2876843"/>
          <a:ext cx="4752528" cy="230848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4752528"/>
              </a:tblGrid>
              <a:tr h="272758">
                <a:tc>
                  <a:txBody>
                    <a:bodyPr/>
                    <a:lstStyle/>
                    <a:p>
                      <a:pPr marL="342900" indent="-34290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810260" algn="l"/>
                        </a:tabLst>
                      </a:pPr>
                      <a:r>
                        <a:rPr lang="es-ES" sz="1800" dirty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Dos </a:t>
                      </a:r>
                      <a:r>
                        <a:rPr lang="es-ES" sz="1800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jornadas (medio día)</a:t>
                      </a:r>
                      <a:endParaRPr lang="es-PE" sz="180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91373">
                <a:tc>
                  <a:txBody>
                    <a:bodyPr/>
                    <a:lstStyle/>
                    <a:p>
                      <a:pPr marL="342900" indent="-34290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810260" algn="l"/>
                        </a:tabLst>
                      </a:pPr>
                      <a:r>
                        <a:rPr lang="es-PE" sz="1800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Taller interactivo</a:t>
                      </a:r>
                      <a:endParaRPr lang="es-PE" sz="180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091030">
                <a:tc>
                  <a:txBody>
                    <a:bodyPr/>
                    <a:lstStyle/>
                    <a:p>
                      <a:pPr marL="342900" indent="-34290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810260" algn="l"/>
                        </a:tabLst>
                      </a:pPr>
                      <a:r>
                        <a:rPr lang="es-ES" sz="1800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exposiciones (</a:t>
                      </a:r>
                      <a:r>
                        <a:rPr lang="es-ES" sz="1600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SUNAT-CONTRALORÍA)</a:t>
                      </a:r>
                      <a:endParaRPr lang="es-PE" sz="160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indent="-34290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810260" algn="l"/>
                        </a:tabLst>
                      </a:pPr>
                      <a:r>
                        <a:rPr lang="es-ES" sz="1800" dirty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concurso de ensayos y/o</a:t>
                      </a:r>
                      <a:endParaRPr lang="es-PE" sz="180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indent="-34290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810260" algn="l"/>
                        </a:tabLst>
                      </a:pPr>
                      <a:r>
                        <a:rPr lang="es-ES" sz="1800" dirty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concurso de conocimientos y/o</a:t>
                      </a:r>
                      <a:endParaRPr lang="es-PE" sz="180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indent="-34290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810260" algn="l"/>
                        </a:tabLst>
                      </a:pPr>
                      <a:r>
                        <a:rPr lang="es-ES" sz="1800" dirty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función de teatro </a:t>
                      </a:r>
                      <a:r>
                        <a:rPr lang="es-ES" sz="1800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/danza</a:t>
                      </a:r>
                      <a:endParaRPr lang="es-PE" sz="180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45515">
                <a:tc>
                  <a:txBody>
                    <a:bodyPr/>
                    <a:lstStyle/>
                    <a:p>
                      <a:pPr marL="342900" indent="-34290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810260" algn="l"/>
                        </a:tabLst>
                      </a:pPr>
                      <a:r>
                        <a:rPr lang="es-ES" sz="1800" u="sng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</a:t>
                      </a:r>
                      <a:r>
                        <a:rPr lang="es-ES" sz="1800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ES" sz="1800" dirty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participantes</a:t>
                      </a:r>
                      <a:endParaRPr lang="es-PE" sz="180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8681908"/>
              </p:ext>
            </p:extLst>
          </p:nvPr>
        </p:nvGraphicFramePr>
        <p:xfrm>
          <a:off x="5364088" y="3140968"/>
          <a:ext cx="3528392" cy="1188720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3528392"/>
              </a:tblGrid>
              <a:tr h="0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es-ES" sz="2000" kern="1200" dirty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Dos jornadas</a:t>
                      </a:r>
                      <a:endParaRPr lang="es-PE" sz="2000" b="1" kern="120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es-ES" sz="2000" kern="1200" dirty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 exposiciones </a:t>
                      </a:r>
                      <a:endParaRPr lang="es-PE" sz="2000" b="1" kern="120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es-PE" sz="1800" b="1" kern="1200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 función</a:t>
                      </a:r>
                      <a:r>
                        <a:rPr lang="es-PE" sz="1800" b="1" kern="1200" baseline="0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de teatro </a:t>
                      </a:r>
                      <a:r>
                        <a:rPr lang="es-PE" sz="1400" b="1" kern="1200" baseline="0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(opcional)</a:t>
                      </a:r>
                      <a:endParaRPr lang="es-PE" sz="1400" b="1" kern="120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es-ES" sz="2000" u="sng" kern="1200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400</a:t>
                      </a:r>
                      <a:r>
                        <a:rPr lang="es-ES" sz="2000" kern="1200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ES" sz="2000" kern="1200" dirty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participantes</a:t>
                      </a:r>
                      <a:endParaRPr lang="es-PE" sz="2000" b="1" kern="120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" name="1 Título"/>
          <p:cNvSpPr txBox="1">
            <a:spLocks/>
          </p:cNvSpPr>
          <p:nvPr/>
        </p:nvSpPr>
        <p:spPr>
          <a:xfrm>
            <a:off x="6156176" y="1700808"/>
            <a:ext cx="18105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Tipo B</a:t>
            </a:r>
            <a:endParaRPr lang="es-PE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1187624" y="1700808"/>
            <a:ext cx="18105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Tipo A</a:t>
            </a:r>
            <a:endParaRPr lang="es-PE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25506503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b="1" dirty="0" smtClean="0">
                <a:solidFill>
                  <a:srgbClr val="C00000"/>
                </a:solidFill>
              </a:rPr>
              <a:t>GRÁFICA PROPIA DEL EVENTO</a:t>
            </a:r>
            <a:endParaRPr lang="es-PE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6736851"/>
              </p:ext>
            </p:extLst>
          </p:nvPr>
        </p:nvGraphicFramePr>
        <p:xfrm>
          <a:off x="0" y="1556791"/>
          <a:ext cx="3076609" cy="4707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0" name="Image" r:id="rId3" imgW="54720" imgH="82080" progId="">
                  <p:embed/>
                </p:oleObj>
              </mc:Choice>
              <mc:Fallback>
                <p:oleObj name="Image" r:id="rId3" imgW="54720" imgH="82080" progId="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56791"/>
                        <a:ext cx="3076609" cy="47070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8017">
            <a:off x="2374685" y="1652775"/>
            <a:ext cx="3220889" cy="4616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"/>
          <a:stretch/>
        </p:blipFill>
        <p:spPr bwMode="auto">
          <a:xfrm rot="460493">
            <a:off x="5220072" y="1242334"/>
            <a:ext cx="4117215" cy="543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557491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332656"/>
            <a:ext cx="4225644" cy="1143000"/>
          </a:xfrm>
        </p:spPr>
        <p:txBody>
          <a:bodyPr>
            <a:normAutofit fontScale="90000"/>
          </a:bodyPr>
          <a:lstStyle/>
          <a:p>
            <a:r>
              <a:rPr lang="es-PE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CONCURSOS DE ENSAYOS TRIBUTARIOS Y ADUANEROS</a:t>
            </a:r>
            <a:endParaRPr lang="es-PE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735211" y="1475656"/>
            <a:ext cx="3762384" cy="188133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itchFamily="34" charset="0"/>
              <a:buChar char="•"/>
            </a:pPr>
            <a:r>
              <a:rPr lang="es-PE" sz="2000" b="1" dirty="0" smtClean="0">
                <a:solidFill>
                  <a:sysClr val="windowText" lastClr="000000"/>
                </a:solidFill>
              </a:rPr>
              <a:t>Compiten por grupos entre Universidades de la Región.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s-PE" sz="2000" b="1" dirty="0" smtClean="0">
                <a:solidFill>
                  <a:sysClr val="windowText" lastClr="000000"/>
                </a:solidFill>
              </a:rPr>
              <a:t>Etapas </a:t>
            </a:r>
            <a:r>
              <a:rPr lang="es-PE" sz="2000" b="1" dirty="0" err="1" smtClean="0">
                <a:solidFill>
                  <a:sysClr val="windowText" lastClr="000000"/>
                </a:solidFill>
              </a:rPr>
              <a:t>semi</a:t>
            </a:r>
            <a:r>
              <a:rPr lang="es-PE" sz="2000" b="1" dirty="0" smtClean="0">
                <a:solidFill>
                  <a:sysClr val="windowText" lastClr="000000"/>
                </a:solidFill>
              </a:rPr>
              <a:t> finales, finales.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s-PE" sz="2000" b="1" dirty="0" smtClean="0">
                <a:solidFill>
                  <a:sysClr val="windowText" lastClr="000000"/>
                </a:solidFill>
              </a:rPr>
              <a:t>Software especial con preguntas aleatorias.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s-PE" sz="2000" b="1" dirty="0" smtClean="0">
                <a:solidFill>
                  <a:sysClr val="windowText" lastClr="000000"/>
                </a:solidFill>
              </a:rPr>
              <a:t>En vivo</a:t>
            </a:r>
            <a:endParaRPr lang="es-PE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394442" y="1475656"/>
            <a:ext cx="3889525" cy="16561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itchFamily="34" charset="0"/>
              <a:buChar char="•"/>
            </a:pPr>
            <a:endParaRPr lang="es-PE" sz="2000" b="1" dirty="0" smtClean="0">
              <a:solidFill>
                <a:sysClr val="windowText" lastClr="000000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s-PE" sz="2000" b="1" dirty="0" smtClean="0">
                <a:solidFill>
                  <a:sysClr val="windowText" lastClr="000000"/>
                </a:solidFill>
              </a:rPr>
              <a:t>Elaboración individual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s-PE" sz="2000" b="1" dirty="0" smtClean="0">
                <a:solidFill>
                  <a:sysClr val="windowText" lastClr="000000"/>
                </a:solidFill>
              </a:rPr>
              <a:t>Entre alumnos de la universidad anfitriona del Encuentro Universitario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s-PE" sz="2000" b="1" dirty="0" smtClean="0">
                <a:solidFill>
                  <a:sysClr val="windowText" lastClr="000000"/>
                </a:solidFill>
              </a:rPr>
              <a:t>Envío previo al evento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s-PE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148064" y="332656"/>
            <a:ext cx="283701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CONCURSOS DE CONOCIMIENTOS</a:t>
            </a:r>
            <a:endParaRPr lang="es-PE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2999235" y="3776722"/>
            <a:ext cx="3321861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PREMIOS</a:t>
            </a:r>
            <a:endParaRPr lang="es-PE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2362230" y="4348222"/>
            <a:ext cx="4972980" cy="1143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PE" sz="2000" b="1" dirty="0" smtClean="0">
                <a:solidFill>
                  <a:srgbClr val="002060"/>
                </a:solidFill>
              </a:rPr>
              <a:t>Para los alumnos y el tutor: </a:t>
            </a:r>
            <a:r>
              <a:rPr lang="es-PE" sz="2000" dirty="0" smtClean="0">
                <a:solidFill>
                  <a:srgbClr val="002060"/>
                </a:solidFill>
              </a:rPr>
              <a:t>calculadoras, grabadoras, cámaras, mochilas, casacas</a:t>
            </a:r>
          </a:p>
          <a:p>
            <a:pPr algn="l"/>
            <a:r>
              <a:rPr lang="es-PE" sz="2000" b="1" dirty="0" smtClean="0">
                <a:solidFill>
                  <a:srgbClr val="002060"/>
                </a:solidFill>
              </a:rPr>
              <a:t>Para la universidad: </a:t>
            </a:r>
            <a:r>
              <a:rPr lang="es-PE" sz="2000" dirty="0" smtClean="0">
                <a:solidFill>
                  <a:srgbClr val="002060"/>
                </a:solidFill>
              </a:rPr>
              <a:t>Trofeo, Diploma</a:t>
            </a:r>
            <a:endParaRPr lang="es-PE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3940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171" y="105911"/>
            <a:ext cx="8229600" cy="634082"/>
          </a:xfrm>
        </p:spPr>
        <p:txBody>
          <a:bodyPr>
            <a:normAutofit/>
          </a:bodyPr>
          <a:lstStyle/>
          <a:p>
            <a:r>
              <a:rPr lang="es-PE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Concursos en imágenes</a:t>
            </a:r>
            <a:endParaRPr lang="es-PE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6"/>
          <a:stretch/>
        </p:blipFill>
        <p:spPr bwMode="auto">
          <a:xfrm>
            <a:off x="258226" y="1052736"/>
            <a:ext cx="8883052" cy="442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10" y="754444"/>
            <a:ext cx="7499648" cy="4973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10" y="726521"/>
            <a:ext cx="8029224" cy="5354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37" y="738820"/>
            <a:ext cx="8394633" cy="559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1"/>
          <a:stretch/>
        </p:blipFill>
        <p:spPr bwMode="auto">
          <a:xfrm>
            <a:off x="250786" y="890464"/>
            <a:ext cx="8604254" cy="5002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10" y="825392"/>
            <a:ext cx="7359861" cy="5156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08" y="772374"/>
            <a:ext cx="7631088" cy="500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15" y="756863"/>
            <a:ext cx="6336704" cy="5270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00" y="697377"/>
            <a:ext cx="8783504" cy="5895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50680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APOSITIVA_INDES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DIAPOSITIVA_INDESTA</Template>
  <TotalTime>2015</TotalTime>
  <Words>444</Words>
  <Application>Microsoft Office PowerPoint</Application>
  <PresentationFormat>Apresentação na tela (4:3)</PresentationFormat>
  <Paragraphs>80</Paragraphs>
  <Slides>17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19" baseType="lpstr">
      <vt:lpstr>DIAPOSITIVA_INDESTA</vt:lpstr>
      <vt:lpstr>Image</vt:lpstr>
      <vt:lpstr>Panel III Iniciativas culturales y lúdicas de educación fiscal en el ámbito universitario   Experiencia  SUNAT  Perú  </vt:lpstr>
      <vt:lpstr>Apresentação do PowerPoint</vt:lpstr>
      <vt:lpstr>Apresentação do PowerPoint</vt:lpstr>
      <vt:lpstr>Apresentação do PowerPoint</vt:lpstr>
      <vt:lpstr>Apresentação do PowerPoint</vt:lpstr>
      <vt:lpstr>ENCUENTROS UNIVERSITARIOS ADAPTADOS A LAS REALIDADES y CAPACIDAD OPERATIVA DE CADA REGIÓN</vt:lpstr>
      <vt:lpstr>GRÁFICA PROPIA DEL EVENTO</vt:lpstr>
      <vt:lpstr>CONCURSOS DE ENSAYOS TRIBUTARIOS Y ADUANEROS</vt:lpstr>
      <vt:lpstr>Concursos en imágenes</vt:lpstr>
      <vt:lpstr>EL TALLER INTERACTIVO 6 momentos de técnicas participativas y contenidos </vt:lpstr>
      <vt:lpstr>Taller interactivo en imágenes</vt:lpstr>
      <vt:lpstr>SUNAT  Objetivo Estratégico 3</vt:lpstr>
      <vt:lpstr>INDESTA - Investigación</vt:lpstr>
      <vt:lpstr>Apresentação do PowerPoint</vt:lpstr>
      <vt:lpstr>Apresentação do PowerPoint</vt:lpstr>
      <vt:lpstr>INDESTA: Biblioteca Digital de Cultura Fiscal</vt:lpstr>
      <vt:lpstr>Muchas gracias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Estado, sociedad y tributación</dc:title>
  <dc:creator>CARMEN</dc:creator>
  <cp:lastModifiedBy>RICARDO</cp:lastModifiedBy>
  <cp:revision>118</cp:revision>
  <dcterms:created xsi:type="dcterms:W3CDTF">2013-04-03T10:58:58Z</dcterms:created>
  <dcterms:modified xsi:type="dcterms:W3CDTF">2013-11-20T18:31:44Z</dcterms:modified>
</cp:coreProperties>
</file>